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71" r:id="rId1"/>
    <p:sldMasterId id="2147483773" r:id="rId2"/>
    <p:sldMasterId id="2147483775" r:id="rId3"/>
    <p:sldMasterId id="2147483784" r:id="rId4"/>
  </p:sldMasterIdLst>
  <p:notesMasterIdLst>
    <p:notesMasterId r:id="rId37"/>
  </p:notesMasterIdLst>
  <p:handoutMasterIdLst>
    <p:handoutMasterId r:id="rId38"/>
  </p:handoutMasterIdLst>
  <p:sldIdLst>
    <p:sldId id="4858" r:id="rId5"/>
    <p:sldId id="4791" r:id="rId6"/>
    <p:sldId id="4884" r:id="rId7"/>
    <p:sldId id="4879" r:id="rId8"/>
    <p:sldId id="4890" r:id="rId9"/>
    <p:sldId id="4877" r:id="rId10"/>
    <p:sldId id="4878" r:id="rId11"/>
    <p:sldId id="4892" r:id="rId12"/>
    <p:sldId id="4893" r:id="rId13"/>
    <p:sldId id="4888" r:id="rId14"/>
    <p:sldId id="4891" r:id="rId15"/>
    <p:sldId id="4885" r:id="rId16"/>
    <p:sldId id="4887" r:id="rId17"/>
    <p:sldId id="4880" r:id="rId18"/>
    <p:sldId id="4875" r:id="rId19"/>
    <p:sldId id="4818" r:id="rId20"/>
    <p:sldId id="4889" r:id="rId21"/>
    <p:sldId id="4819" r:id="rId22"/>
    <p:sldId id="4848" r:id="rId23"/>
    <p:sldId id="4847" r:id="rId24"/>
    <p:sldId id="4873" r:id="rId25"/>
    <p:sldId id="4886" r:id="rId26"/>
    <p:sldId id="4862" r:id="rId27"/>
    <p:sldId id="4834" r:id="rId28"/>
    <p:sldId id="4881" r:id="rId29"/>
    <p:sldId id="4882" r:id="rId30"/>
    <p:sldId id="4883" r:id="rId31"/>
    <p:sldId id="4850" r:id="rId32"/>
    <p:sldId id="4827" r:id="rId33"/>
    <p:sldId id="4820" r:id="rId34"/>
    <p:sldId id="4842" r:id="rId35"/>
    <p:sldId id="4801" r:id="rId36"/>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D9F1"/>
    <a:srgbClr val="F2DCDB"/>
    <a:srgbClr val="00A9EA"/>
    <a:srgbClr val="942825"/>
    <a:srgbClr val="0070C0"/>
    <a:srgbClr val="00B050"/>
    <a:srgbClr val="C0504D"/>
    <a:srgbClr val="FFFF9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E22E9-360A-4AD3-BF8C-75141C563388}" v="322" dt="2022-01-26T08:08:13.621"/>
    <p1510:client id="{A7CD161E-0A0F-412D-A3F7-55FAFB74B5BC}" v="396" dt="2022-01-26T06:54:40.983"/>
    <p1510:client id="{E1373C1B-7CE9-4903-8E23-E1FDDCF935E8}" v="48" dt="2022-01-26T22:40:59.507"/>
    <p1510:client id="{FDB5B3BC-EBF9-4577-8308-75D7DAEACEA4}" v="13" dt="2022-01-26T08:00:46.088"/>
  </p1510:revLst>
</p1510:revInfo>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6192" autoAdjust="0"/>
  </p:normalViewPr>
  <p:slideViewPr>
    <p:cSldViewPr snapToGrid="0">
      <p:cViewPr varScale="1">
        <p:scale>
          <a:sx n="123" d="100"/>
          <a:sy n="123" d="100"/>
        </p:scale>
        <p:origin x="108" y="180"/>
      </p:cViewPr>
      <p:guideLst/>
    </p:cSldViewPr>
  </p:slideViewPr>
  <p:notesTextViewPr>
    <p:cViewPr>
      <p:scale>
        <a:sx n="1" d="1"/>
        <a:sy n="1" d="1"/>
      </p:scale>
      <p:origin x="0" y="0"/>
    </p:cViewPr>
  </p:notesTextViewPr>
  <p:notesViewPr>
    <p:cSldViewPr snapToGrid="0">
      <p:cViewPr varScale="1">
        <p:scale>
          <a:sx n="59" d="100"/>
          <a:sy n="59"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612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97999" cy="550936"/>
          </a:xfrm>
          <a:prstGeom prst="rect">
            <a:avLst/>
          </a:prstGeom>
        </p:spPr>
        <p:txBody>
          <a:bodyPr vert="horz" lIns="102084" tIns="51042" rIns="102084" bIns="51042" rtlCol="0"/>
          <a:lstStyle>
            <a:lvl1pPr algn="l">
              <a:defRPr sz="1400"/>
            </a:lvl1pPr>
          </a:lstStyle>
          <a:p>
            <a:endParaRPr kumimoji="1" lang="ja-JP" altLang="en-US"/>
          </a:p>
        </p:txBody>
      </p:sp>
      <p:sp>
        <p:nvSpPr>
          <p:cNvPr id="3" name="日付プレースホルダー 2"/>
          <p:cNvSpPr>
            <a:spLocks noGrp="1"/>
          </p:cNvSpPr>
          <p:nvPr>
            <p:ph type="dt" idx="1"/>
          </p:nvPr>
        </p:nvSpPr>
        <p:spPr>
          <a:xfrm>
            <a:off x="3918859" y="0"/>
            <a:ext cx="2997999" cy="550936"/>
          </a:xfrm>
          <a:prstGeom prst="rect">
            <a:avLst/>
          </a:prstGeom>
        </p:spPr>
        <p:txBody>
          <a:bodyPr vert="horz" lIns="102084" tIns="51042" rIns="102084" bIns="51042" rtlCol="0"/>
          <a:lstStyle>
            <a:lvl1pPr algn="r">
              <a:defRPr sz="1400"/>
            </a:lvl1pPr>
          </a:lstStyle>
          <a:p>
            <a:fld id="{97233860-C7E0-4157-A6A3-A29EEE78119E}" type="datetimeFigureOut">
              <a:rPr kumimoji="1" lang="ja-JP" altLang="en-US" smtClean="0"/>
              <a:t>2022/1/27</a:t>
            </a:fld>
            <a:endParaRPr kumimoji="1" lang="ja-JP" altLang="en-US"/>
          </a:p>
        </p:txBody>
      </p:sp>
      <p:sp>
        <p:nvSpPr>
          <p:cNvPr id="4" name="スライド イメージ プレースホルダー 3"/>
          <p:cNvSpPr>
            <a:spLocks noGrp="1" noRot="1" noChangeAspect="1"/>
          </p:cNvSpPr>
          <p:nvPr>
            <p:ph type="sldImg" idx="2"/>
          </p:nvPr>
        </p:nvSpPr>
        <p:spPr>
          <a:xfrm>
            <a:off x="166688" y="1373188"/>
            <a:ext cx="6584950" cy="3705225"/>
          </a:xfrm>
          <a:prstGeom prst="rect">
            <a:avLst/>
          </a:prstGeom>
          <a:noFill/>
          <a:ln w="12700">
            <a:solidFill>
              <a:prstClr val="black"/>
            </a:solidFill>
          </a:ln>
        </p:spPr>
        <p:txBody>
          <a:bodyPr vert="horz" lIns="102084" tIns="51042" rIns="102084" bIns="51042" rtlCol="0" anchor="ctr"/>
          <a:lstStyle/>
          <a:p>
            <a:endParaRPr lang="ja-JP" altLang="en-US"/>
          </a:p>
        </p:txBody>
      </p:sp>
      <p:sp>
        <p:nvSpPr>
          <p:cNvPr id="5" name="ノート プレースホルダー 4"/>
          <p:cNvSpPr>
            <a:spLocks noGrp="1"/>
          </p:cNvSpPr>
          <p:nvPr>
            <p:ph type="body" sz="quarter" idx="3"/>
          </p:nvPr>
        </p:nvSpPr>
        <p:spPr>
          <a:xfrm>
            <a:off x="691846" y="5284404"/>
            <a:ext cx="5534767" cy="4323603"/>
          </a:xfrm>
          <a:prstGeom prst="rect">
            <a:avLst/>
          </a:prstGeom>
        </p:spPr>
        <p:txBody>
          <a:bodyPr vert="horz" lIns="102084" tIns="51042" rIns="102084" bIns="510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0429645"/>
            <a:ext cx="2997999" cy="550935"/>
          </a:xfrm>
          <a:prstGeom prst="rect">
            <a:avLst/>
          </a:prstGeom>
        </p:spPr>
        <p:txBody>
          <a:bodyPr vert="horz" lIns="102084" tIns="51042" rIns="102084" bIns="51042"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918859" y="10429645"/>
            <a:ext cx="2997999" cy="550935"/>
          </a:xfrm>
          <a:prstGeom prst="rect">
            <a:avLst/>
          </a:prstGeom>
        </p:spPr>
        <p:txBody>
          <a:bodyPr vert="horz" lIns="102084" tIns="51042" rIns="102084" bIns="51042" rtlCol="0" anchor="b"/>
          <a:lstStyle>
            <a:lvl1pPr algn="r">
              <a:defRPr sz="1400"/>
            </a:lvl1pPr>
          </a:lstStyle>
          <a:p>
            <a:fld id="{D42097CF-03F3-49AB-A139-418579D092E0}" type="slidenum">
              <a:rPr kumimoji="1" lang="ja-JP" altLang="en-US" smtClean="0"/>
              <a:t>‹#›</a:t>
            </a:fld>
            <a:endParaRPr kumimoji="1" lang="ja-JP" altLang="en-US"/>
          </a:p>
        </p:txBody>
      </p:sp>
    </p:spTree>
    <p:extLst>
      <p:ext uri="{BB962C8B-B14F-4D97-AF65-F5344CB8AC3E}">
        <p14:creationId xmlns:p14="http://schemas.microsoft.com/office/powerpoint/2010/main" val="37631911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049C2371-A1C4-4EE3-9F71-D91F3682A515}"/>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Tree>
    <p:extLst>
      <p:ext uri="{BB962C8B-B14F-4D97-AF65-F5344CB8AC3E}">
        <p14:creationId xmlns:p14="http://schemas.microsoft.com/office/powerpoint/2010/main" val="348748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74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23577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8A26A99-F377-4127-84B5-8BF573FAFB92}" type="datetimeFigureOut">
              <a:rPr kumimoji="1" lang="ja-JP" altLang="en-US" smtClean="0"/>
              <a:t>2022/1/27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054B7A-A0BD-4D4C-BA85-C9D6FCA3D020}" type="slidenum">
              <a:rPr kumimoji="1" lang="ja-JP" altLang="en-US" smtClean="0"/>
              <a:t>‹#›</a:t>
            </a:fld>
            <a:endParaRPr kumimoji="1" lang="ja-JP" altLang="en-US"/>
          </a:p>
        </p:txBody>
      </p:sp>
    </p:spTree>
    <p:extLst>
      <p:ext uri="{BB962C8B-B14F-4D97-AF65-F5344CB8AC3E}">
        <p14:creationId xmlns:p14="http://schemas.microsoft.com/office/powerpoint/2010/main" val="260397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049C2371-A1C4-4EE3-9F71-D91F3682A515}"/>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Tree>
    <p:extLst>
      <p:ext uri="{BB962C8B-B14F-4D97-AF65-F5344CB8AC3E}">
        <p14:creationId xmlns:p14="http://schemas.microsoft.com/office/powerpoint/2010/main" val="151902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049C2371-A1C4-4EE3-9F71-D91F3682A515}"/>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Tree>
    <p:extLst>
      <p:ext uri="{BB962C8B-B14F-4D97-AF65-F5344CB8AC3E}">
        <p14:creationId xmlns:p14="http://schemas.microsoft.com/office/powerpoint/2010/main" val="224736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AFCF4-9732-46E5-B909-CD028EB2185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B4C86BA-C051-4360-BD88-0E0D2F6D9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001B1714-DE32-4FC7-8E5B-F6C17508601A}"/>
              </a:ext>
            </a:extLst>
          </p:cNvPr>
          <p:cNvSpPr>
            <a:spLocks noGrp="1"/>
          </p:cNvSpPr>
          <p:nvPr>
            <p:ph type="sldNum" sz="quarter" idx="12"/>
          </p:nvPr>
        </p:nvSpPr>
        <p:spPr/>
        <p:txBody>
          <a:bodyPr/>
          <a:lstStyle/>
          <a:p>
            <a:fld id="{888D080F-0EDD-4D4A-8FB1-1ACB12191EB2}" type="slidenum">
              <a:rPr kumimoji="1" lang="ja-JP" altLang="en-US" smtClean="0"/>
              <a:t>‹#›</a:t>
            </a:fld>
            <a:endParaRPr kumimoji="1" lang="ja-JP" altLang="en-US"/>
          </a:p>
        </p:txBody>
      </p:sp>
    </p:spTree>
    <p:extLst>
      <p:ext uri="{BB962C8B-B14F-4D97-AF65-F5344CB8AC3E}">
        <p14:creationId xmlns:p14="http://schemas.microsoft.com/office/powerpoint/2010/main" val="4359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Subtitle" type="tx">
  <p:cSld name="Title &amp; Subtitl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66775" y="1152526"/>
            <a:ext cx="10448925" cy="2314575"/>
          </a:xfrm>
          <a:prstGeom prst="rect">
            <a:avLst/>
          </a:prstGeom>
          <a:noFill/>
          <a:ln>
            <a:noFill/>
          </a:ln>
        </p:spPr>
        <p:txBody>
          <a:bodyPr spcFirstLastPara="1" wrap="square" lIns="28575" tIns="28575" rIns="28575" bIns="28575" anchor="b" anchorCtr="0">
            <a:noAutofit/>
          </a:bodyPr>
          <a:lstStyle>
            <a:lvl1pPr lvl="0" algn="ctr">
              <a:lnSpc>
                <a:spcPct val="100000"/>
              </a:lnSpc>
              <a:spcBef>
                <a:spcPts val="0"/>
              </a:spcBef>
              <a:spcAft>
                <a:spcPts val="0"/>
              </a:spcAft>
              <a:buClr>
                <a:srgbClr val="000000"/>
              </a:buClr>
              <a:buSzPts val="4300"/>
              <a:buFont typeface="Gill Sans"/>
              <a:buNone/>
              <a:defRPr sz="5733">
                <a:latin typeface="Gill Sans"/>
                <a:ea typeface="Gill Sans"/>
                <a:cs typeface="Gill Sans"/>
                <a:sym typeface="Gill Sans"/>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56" name="Google Shape;56;p14"/>
          <p:cNvSpPr txBox="1">
            <a:spLocks noGrp="1"/>
          </p:cNvSpPr>
          <p:nvPr>
            <p:ph type="body" idx="1"/>
          </p:nvPr>
        </p:nvSpPr>
        <p:spPr>
          <a:xfrm>
            <a:off x="866775" y="3533775"/>
            <a:ext cx="10448925" cy="790575"/>
          </a:xfrm>
          <a:prstGeom prst="rect">
            <a:avLst/>
          </a:prstGeom>
          <a:noFill/>
          <a:ln>
            <a:noFill/>
          </a:ln>
        </p:spPr>
        <p:txBody>
          <a:bodyPr spcFirstLastPara="1" wrap="square" lIns="28575" tIns="28575" rIns="28575" bIns="28575" anchor="t" anchorCtr="0">
            <a:noAutofit/>
          </a:bodyPr>
          <a:lstStyle>
            <a:lvl1pPr marL="609585" lvl="0"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1pPr>
            <a:lvl2pPr marL="1219170" lvl="1"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2pPr>
            <a:lvl3pPr marL="1828754" lvl="2"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3pPr>
            <a:lvl4pPr marL="2438339" lvl="3"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4pPr>
            <a:lvl5pPr marL="3047924" lvl="4" indent="-304792" algn="ctr">
              <a:lnSpc>
                <a:spcPct val="100000"/>
              </a:lnSpc>
              <a:spcBef>
                <a:spcPts val="0"/>
              </a:spcBef>
              <a:spcAft>
                <a:spcPts val="0"/>
              </a:spcAft>
              <a:buClr>
                <a:srgbClr val="000000"/>
              </a:buClr>
              <a:buSzPts val="1800"/>
              <a:buFont typeface="Gill Sans"/>
              <a:buNone/>
              <a:defRPr sz="2400">
                <a:latin typeface="Gill Sans"/>
                <a:ea typeface="Gill Sans"/>
                <a:cs typeface="Gill Sans"/>
                <a:sym typeface="Gill Sans"/>
              </a:defRPr>
            </a:lvl5pPr>
            <a:lvl6pPr marL="3657509" lvl="5" indent="-347125" algn="l">
              <a:lnSpc>
                <a:spcPct val="100000"/>
              </a:lnSpc>
              <a:spcBef>
                <a:spcPts val="2933"/>
              </a:spcBef>
              <a:spcAft>
                <a:spcPts val="0"/>
              </a:spcAft>
              <a:buClr>
                <a:srgbClr val="000000"/>
              </a:buClr>
              <a:buSzPts val="500"/>
              <a:buChar char="•"/>
              <a:defRPr/>
            </a:lvl6pPr>
            <a:lvl7pPr marL="4267093" lvl="6" indent="-347125" algn="l">
              <a:lnSpc>
                <a:spcPct val="100000"/>
              </a:lnSpc>
              <a:spcBef>
                <a:spcPts val="2933"/>
              </a:spcBef>
              <a:spcAft>
                <a:spcPts val="0"/>
              </a:spcAft>
              <a:buClr>
                <a:srgbClr val="000000"/>
              </a:buClr>
              <a:buSzPts val="500"/>
              <a:buChar char="•"/>
              <a:defRPr/>
            </a:lvl7pPr>
            <a:lvl8pPr marL="4876678" lvl="7" indent="-347125" algn="l">
              <a:lnSpc>
                <a:spcPct val="100000"/>
              </a:lnSpc>
              <a:spcBef>
                <a:spcPts val="2933"/>
              </a:spcBef>
              <a:spcAft>
                <a:spcPts val="0"/>
              </a:spcAft>
              <a:buClr>
                <a:srgbClr val="000000"/>
              </a:buClr>
              <a:buSzPts val="500"/>
              <a:buChar char="•"/>
              <a:defRPr/>
            </a:lvl8pPr>
            <a:lvl9pPr marL="5486263" lvl="8" indent="-347125" algn="l">
              <a:lnSpc>
                <a:spcPct val="100000"/>
              </a:lnSpc>
              <a:spcBef>
                <a:spcPts val="2933"/>
              </a:spcBef>
              <a:spcAft>
                <a:spcPts val="0"/>
              </a:spcAft>
              <a:buClr>
                <a:srgbClr val="000000"/>
              </a:buClr>
              <a:buSzPts val="500"/>
              <a:buChar char="•"/>
              <a:defRPr/>
            </a:lvl9pPr>
          </a:lstStyle>
          <a:p>
            <a:endParaRPr/>
          </a:p>
        </p:txBody>
      </p:sp>
      <p:sp>
        <p:nvSpPr>
          <p:cNvPr id="57" name="Google Shape;57;p14"/>
          <p:cNvSpPr txBox="1">
            <a:spLocks noGrp="1"/>
          </p:cNvSpPr>
          <p:nvPr>
            <p:ph type="sldNum" idx="12"/>
          </p:nvPr>
        </p:nvSpPr>
        <p:spPr>
          <a:xfrm>
            <a:off x="5972175" y="6515100"/>
            <a:ext cx="234951" cy="254000"/>
          </a:xfrm>
          <a:prstGeom prst="rect">
            <a:avLst/>
          </a:prstGeom>
          <a:noFill/>
          <a:ln>
            <a:noFill/>
          </a:ln>
        </p:spPr>
        <p:txBody>
          <a:bodyPr spcFirstLastPara="1" wrap="square" lIns="28575" tIns="28575" rIns="28575" bIns="28575" anchor="t" anchorCtr="0">
            <a:noAutofit/>
          </a:bodyPr>
          <a:lstStyle>
            <a:lvl1pPr marL="0" lvl="0"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1pPr>
            <a:lvl2pPr marL="0" lvl="1"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2pPr>
            <a:lvl3pPr marL="0" lvl="2"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3pPr>
            <a:lvl4pPr marL="0" lvl="3"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4pPr>
            <a:lvl5pPr marL="0" lvl="4"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5pPr>
            <a:lvl6pPr marL="0" lvl="5"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6pPr>
            <a:lvl7pPr marL="0" lvl="6"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7pPr>
            <a:lvl8pPr marL="0" lvl="7"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8pPr>
            <a:lvl9pPr marL="0" lvl="8" indent="0" algn="ctr">
              <a:lnSpc>
                <a:spcPct val="100000"/>
              </a:lnSpc>
              <a:spcBef>
                <a:spcPts val="0"/>
              </a:spcBef>
              <a:spcAft>
                <a:spcPts val="0"/>
              </a:spcAft>
              <a:buClr>
                <a:srgbClr val="000000"/>
              </a:buClr>
              <a:buSzPts val="900"/>
              <a:buFont typeface="Gill Sans"/>
              <a:buNone/>
              <a:defRPr>
                <a:latin typeface="Gill Sans"/>
                <a:ea typeface="Gill Sans"/>
                <a:cs typeface="Gill Sans"/>
                <a:sym typeface="Gill Sans"/>
              </a:defRPr>
            </a:lvl9pPr>
          </a:lstStyle>
          <a:p>
            <a:fld id="{00000000-1234-1234-1234-123412341234}" type="slidenum">
              <a:rPr lang="en" smtClean="0"/>
              <a:pPr/>
              <a:t>‹#›</a:t>
            </a:fld>
            <a:endParaRPr lang="en" sz="1200">
              <a:solidFill>
                <a:srgbClr val="000000"/>
              </a:solidFill>
            </a:endParaRPr>
          </a:p>
        </p:txBody>
      </p:sp>
    </p:spTree>
    <p:extLst>
      <p:ext uri="{BB962C8B-B14F-4D97-AF65-F5344CB8AC3E}">
        <p14:creationId xmlns:p14="http://schemas.microsoft.com/office/powerpoint/2010/main" val="258463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to + Full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rgbClr val="C4BEC5"/>
          </a:solidFill>
        </p:spPr>
        <p:txBody>
          <a:bodyPr anchor="ctr"/>
          <a:lstStyle>
            <a:lvl1pPr marL="0" indent="0" algn="ctr">
              <a:buNone/>
              <a:defRPr>
                <a:solidFill>
                  <a:srgbClr val="575A5D"/>
                </a:solidFill>
              </a:defRPr>
            </a:lvl1pPr>
          </a:lstStyle>
          <a:p>
            <a:r>
              <a:rPr lang="et-EE" err="1"/>
              <a:t>Click</a:t>
            </a:r>
            <a:r>
              <a:rPr lang="et-EE"/>
              <a:t> </a:t>
            </a:r>
            <a:r>
              <a:rPr lang="et-EE" err="1"/>
              <a:t>to</a:t>
            </a:r>
            <a:r>
              <a:rPr lang="et-EE"/>
              <a:t> </a:t>
            </a:r>
            <a:r>
              <a:rPr lang="et-EE" err="1"/>
              <a:t>add</a:t>
            </a:r>
            <a:r>
              <a:rPr lang="et-EE"/>
              <a:t> </a:t>
            </a:r>
            <a:r>
              <a:rPr lang="et-EE" err="1"/>
              <a:t>picture</a:t>
            </a:r>
            <a:endParaRPr lang="en-GB"/>
          </a:p>
        </p:txBody>
      </p:sp>
      <p:sp>
        <p:nvSpPr>
          <p:cNvPr id="2" name="Title 1"/>
          <p:cNvSpPr>
            <a:spLocks noGrp="1"/>
          </p:cNvSpPr>
          <p:nvPr>
            <p:ph type="title"/>
          </p:nvPr>
        </p:nvSpPr>
        <p:spPr>
          <a:xfrm>
            <a:off x="623888" y="658801"/>
            <a:ext cx="6119812" cy="9699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8" y="1628774"/>
            <a:ext cx="4824412" cy="1800225"/>
          </a:xfrm>
        </p:spPr>
        <p:txBody>
          <a:bodyPr anchor="t"/>
          <a:lstStyle>
            <a:lvl1pPr marL="0" indent="0">
              <a:buNone/>
              <a:defRPr sz="2200">
                <a:solidFill>
                  <a:schemeClr val="bg1"/>
                </a:solidFill>
              </a:defRPr>
            </a:lvl1pPr>
          </a:lstStyle>
          <a:p>
            <a:pPr lvl="0"/>
            <a:r>
              <a:rPr lang="en-GB" dirty="0"/>
              <a:t>Click to edit Master subtitle style</a:t>
            </a:r>
          </a:p>
        </p:txBody>
      </p:sp>
      <p:sp>
        <p:nvSpPr>
          <p:cNvPr id="8" name="Text Placeholder 7"/>
          <p:cNvSpPr>
            <a:spLocks noGrp="1"/>
          </p:cNvSpPr>
          <p:nvPr>
            <p:ph type="body" sz="quarter" idx="12" hasCustomPrompt="1"/>
          </p:nvPr>
        </p:nvSpPr>
        <p:spPr>
          <a:xfrm>
            <a:off x="11677650" y="3429000"/>
            <a:ext cx="250824" cy="2808288"/>
          </a:xfrm>
        </p:spPr>
        <p:txBody>
          <a:bodyPr vert="vert270" bIns="0"/>
          <a:lstStyle>
            <a:lvl1pPr marL="0" indent="0">
              <a:buNone/>
              <a:defRPr sz="800">
                <a:solidFill>
                  <a:schemeClr val="bg1"/>
                </a:solidFill>
              </a:defRPr>
            </a:lvl1pPr>
            <a:lvl2pPr marL="180975" indent="0">
              <a:buNone/>
              <a:defRPr sz="800"/>
            </a:lvl2pPr>
            <a:lvl3pPr marL="361950" indent="0">
              <a:buNone/>
              <a:defRPr sz="800"/>
            </a:lvl3pPr>
            <a:lvl4pPr marL="542925" indent="0">
              <a:buNone/>
              <a:defRPr sz="800"/>
            </a:lvl4pPr>
            <a:lvl5pPr marL="714375" indent="0">
              <a:buNone/>
              <a:defRPr sz="800"/>
            </a:lvl5pPr>
          </a:lstStyle>
          <a:p>
            <a:pPr lvl="0"/>
            <a:r>
              <a:rPr lang="en-US" dirty="0"/>
              <a:t>©</a:t>
            </a:r>
            <a:r>
              <a:rPr lang="et-EE" dirty="0"/>
              <a:t> </a:t>
            </a:r>
            <a:r>
              <a:rPr lang="et-EE" dirty="0" err="1"/>
              <a:t>Copyright</a:t>
            </a:r>
            <a:endParaRPr lang="en-GB" dirty="0"/>
          </a:p>
        </p:txBody>
      </p:sp>
      <p:sp>
        <p:nvSpPr>
          <p:cNvPr id="5" name="Content Placeholder 4"/>
          <p:cNvSpPr>
            <a:spLocks noGrp="1"/>
          </p:cNvSpPr>
          <p:nvPr>
            <p:ph sz="quarter" idx="13"/>
          </p:nvPr>
        </p:nvSpPr>
        <p:spPr>
          <a:xfrm>
            <a:off x="623888" y="4371975"/>
            <a:ext cx="4824412" cy="2486025"/>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98990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tmplLst>
          <p:tmpl>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5" grpId="0">
        <p:tmplLst>
          <p:tmpl>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6054B7A-A0BD-4D4C-BA85-C9D6FCA3D020}" type="slidenum">
              <a:rPr kumimoji="1" lang="ja-JP" altLang="en-US" smtClean="0"/>
              <a:t>‹#›</a:t>
            </a:fld>
            <a:endParaRPr kumimoji="1" lang="ja-JP" altLang="en-US"/>
          </a:p>
        </p:txBody>
      </p:sp>
    </p:spTree>
    <p:extLst>
      <p:ext uri="{BB962C8B-B14F-4D97-AF65-F5344CB8AC3E}">
        <p14:creationId xmlns:p14="http://schemas.microsoft.com/office/powerpoint/2010/main" val="65333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67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3B86621A-23C7-492F-8D99-3BC2436B277A}"/>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
        <p:nvSpPr>
          <p:cNvPr id="11" name="Rectangle 19">
            <a:extLst>
              <a:ext uri="{FF2B5EF4-FFF2-40B4-BE49-F238E27FC236}">
                <a16:creationId xmlns:a16="http://schemas.microsoft.com/office/drawing/2014/main" id="{98999868-7F60-49E9-8154-93BECE1378F6}"/>
              </a:ext>
            </a:extLst>
          </p:cNvPr>
          <p:cNvSpPr/>
          <p:nvPr userDrawn="1"/>
        </p:nvSpPr>
        <p:spPr>
          <a:xfrm>
            <a:off x="9016553" y="6639028"/>
            <a:ext cx="2380590" cy="138499"/>
          </a:xfrm>
          <a:prstGeom prst="rect">
            <a:avLst/>
          </a:prstGeom>
        </p:spPr>
        <p:txBody>
          <a:bodyPr wrap="square" lIns="0" tIns="0" rIns="0" bIns="0">
            <a:spAutoFit/>
          </a:bodyPr>
          <a:lstStyle/>
          <a:p>
            <a:pPr algn="r"/>
            <a:r>
              <a:rPr lang="en-US" sz="900" dirty="0">
                <a:solidFill>
                  <a:schemeClr val="tx1"/>
                </a:solidFill>
                <a:latin typeface="Arial" panose="020B0604020202020204" pitchFamily="34" charset="0"/>
                <a:cs typeface="Arial" panose="020B0604020202020204" pitchFamily="34" charset="0"/>
              </a:rPr>
              <a:t> © 20</a:t>
            </a:r>
            <a:r>
              <a:rPr lang="en-US" altLang="ja-JP" sz="900" dirty="0">
                <a:solidFill>
                  <a:schemeClr val="tx1"/>
                </a:solidFill>
                <a:latin typeface="Arial" panose="020B0604020202020204" pitchFamily="34" charset="0"/>
                <a:cs typeface="Arial" panose="020B0604020202020204" pitchFamily="34" charset="0"/>
              </a:rPr>
              <a:t>20</a:t>
            </a:r>
            <a:r>
              <a:rPr lang="en-US" sz="900" dirty="0">
                <a:solidFill>
                  <a:schemeClr val="tx1"/>
                </a:solidFill>
                <a:latin typeface="Arial" panose="020B0604020202020204" pitchFamily="34" charset="0"/>
                <a:cs typeface="Arial" panose="020B0604020202020204" pitchFamily="34" charset="0"/>
              </a:rPr>
              <a:t> </a:t>
            </a:r>
            <a:r>
              <a:rPr lang="en-US" altLang="ja-JP" sz="900" dirty="0">
                <a:solidFill>
                  <a:schemeClr val="tx1"/>
                </a:solidFill>
                <a:latin typeface="Arial" panose="020B0604020202020204" pitchFamily="34" charset="0"/>
                <a:cs typeface="Arial" panose="020B0604020202020204" pitchFamily="34" charset="0"/>
              </a:rPr>
              <a:t>OZ</a:t>
            </a:r>
            <a:r>
              <a:rPr lang="en-US" altLang="ja-JP" sz="900" dirty="0">
                <a:solidFill>
                  <a:schemeClr val="tx1"/>
                </a:solidFill>
                <a:latin typeface="Arial" panose="020B0604020202020204" pitchFamily="34" charset="0"/>
                <a:ea typeface="BIZ UD明朝 Medium" panose="02020500000000000000" pitchFamily="17" charset="-128"/>
                <a:cs typeface="Arial" panose="020B0604020202020204" pitchFamily="34" charset="0"/>
              </a:rPr>
              <a:t>1</a:t>
            </a:r>
            <a:r>
              <a:rPr lang="en-US" sz="900" dirty="0">
                <a:solidFill>
                  <a:schemeClr val="tx1"/>
                </a:solidFill>
                <a:latin typeface="Arial" panose="020B0604020202020204" pitchFamily="34" charset="0"/>
                <a:cs typeface="Arial" panose="020B0604020202020204" pitchFamily="34" charset="0"/>
              </a:rPr>
              <a:t> Corp. All Right</a:t>
            </a:r>
            <a:r>
              <a:rPr lang="en-US" altLang="ja-JP" sz="900" dirty="0">
                <a:solidFill>
                  <a:schemeClr val="tx1"/>
                </a:solidFill>
                <a:latin typeface="Arial" panose="020B0604020202020204" pitchFamily="34" charset="0"/>
                <a:cs typeface="Arial" panose="020B0604020202020204" pitchFamily="34" charset="0"/>
              </a:rPr>
              <a:t>s</a:t>
            </a:r>
            <a:r>
              <a:rPr lang="en-US" sz="900" dirty="0">
                <a:solidFill>
                  <a:schemeClr val="tx1"/>
                </a:solidFill>
                <a:latin typeface="Arial" panose="020B0604020202020204" pitchFamily="34" charset="0"/>
                <a:cs typeface="Arial" panose="020B0604020202020204" pitchFamily="34" charset="0"/>
              </a:rPr>
              <a:t> Reserved. </a:t>
            </a:r>
          </a:p>
        </p:txBody>
      </p:sp>
      <p:grpSp>
        <p:nvGrpSpPr>
          <p:cNvPr id="14" name="グループ化 13">
            <a:extLst>
              <a:ext uri="{FF2B5EF4-FFF2-40B4-BE49-F238E27FC236}">
                <a16:creationId xmlns:a16="http://schemas.microsoft.com/office/drawing/2014/main" id="{2A8044DB-6BFB-4361-A8BF-751DDEAECD87}"/>
              </a:ext>
            </a:extLst>
          </p:cNvPr>
          <p:cNvGrpSpPr/>
          <p:nvPr userDrawn="1"/>
        </p:nvGrpSpPr>
        <p:grpSpPr>
          <a:xfrm>
            <a:off x="360000" y="6602240"/>
            <a:ext cx="1080000" cy="164496"/>
            <a:chOff x="360000" y="6552000"/>
            <a:chExt cx="1080000" cy="164496"/>
          </a:xfrm>
        </p:grpSpPr>
        <p:sp>
          <p:nvSpPr>
            <p:cNvPr id="12" name="Rectangle 21">
              <a:extLst>
                <a:ext uri="{FF2B5EF4-FFF2-40B4-BE49-F238E27FC236}">
                  <a16:creationId xmlns:a16="http://schemas.microsoft.com/office/drawing/2014/main" id="{16CABE9F-A490-4860-B480-58D296620B67}"/>
                </a:ext>
              </a:extLst>
            </p:cNvPr>
            <p:cNvSpPr/>
            <p:nvPr userDrawn="1"/>
          </p:nvSpPr>
          <p:spPr>
            <a:xfrm>
              <a:off x="417035" y="6567404"/>
              <a:ext cx="965930" cy="138499"/>
            </a:xfrm>
            <a:prstGeom prst="rect">
              <a:avLst/>
            </a:prstGeom>
          </p:spPr>
          <p:txBody>
            <a:bodyPr wrap="square" lIns="0" tIns="0" rIns="0" bIns="0">
              <a:spAutoFit/>
            </a:bodyPr>
            <a:lstStyle/>
            <a:p>
              <a:pPr algn="ctr"/>
              <a:r>
                <a:rPr lang="en-US" sz="900" dirty="0">
                  <a:solidFill>
                    <a:srgbClr val="942825"/>
                  </a:solidFill>
                  <a:latin typeface="Arial" panose="020B0604020202020204" pitchFamily="34" charset="0"/>
                  <a:cs typeface="Arial" panose="020B0604020202020204" pitchFamily="34" charset="0"/>
                </a:rPr>
                <a:t>CONFIDENTIAL</a:t>
              </a:r>
            </a:p>
          </p:txBody>
        </p:sp>
        <p:sp>
          <p:nvSpPr>
            <p:cNvPr id="13" name="Rectangle 22">
              <a:extLst>
                <a:ext uri="{FF2B5EF4-FFF2-40B4-BE49-F238E27FC236}">
                  <a16:creationId xmlns:a16="http://schemas.microsoft.com/office/drawing/2014/main" id="{68102C0C-67A2-4F91-9688-CEC49E89E424}"/>
                </a:ext>
              </a:extLst>
            </p:cNvPr>
            <p:cNvSpPr/>
            <p:nvPr userDrawn="1"/>
          </p:nvSpPr>
          <p:spPr>
            <a:xfrm>
              <a:off x="360000" y="6552000"/>
              <a:ext cx="1080000" cy="164496"/>
            </a:xfrm>
            <a:prstGeom prst="rect">
              <a:avLst/>
            </a:prstGeom>
            <a:noFill/>
            <a:ln w="3175" cmpd="sng">
              <a:solidFill>
                <a:srgbClr val="9428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grpSp>
      <p:pic>
        <p:nvPicPr>
          <p:cNvPr id="8" name="図 7">
            <a:extLst>
              <a:ext uri="{FF2B5EF4-FFF2-40B4-BE49-F238E27FC236}">
                <a16:creationId xmlns:a16="http://schemas.microsoft.com/office/drawing/2014/main" id="{29070D05-32F5-4193-8E72-D78E318189E9}"/>
              </a:ext>
            </a:extLst>
          </p:cNvPr>
          <p:cNvPicPr>
            <a:picLocks noChangeAspect="1"/>
          </p:cNvPicPr>
          <p:nvPr userDrawn="1"/>
        </p:nvPicPr>
        <p:blipFill rotWithShape="1">
          <a:blip r:embed="rId5" cstate="email">
            <a:alphaModFix amt="30000"/>
            <a:extLst>
              <a:ext uri="{28A0092B-C50C-407E-A947-70E740481C1C}">
                <a14:useLocalDpi xmlns:a14="http://schemas.microsoft.com/office/drawing/2010/main"/>
              </a:ext>
            </a:extLst>
          </a:blip>
          <a:srcRect l="16731" t="24434" r="38212" b="31810"/>
          <a:stretch/>
        </p:blipFill>
        <p:spPr>
          <a:xfrm>
            <a:off x="780384" y="2385848"/>
            <a:ext cx="2144110" cy="1839311"/>
          </a:xfrm>
          <a:prstGeom prst="rect">
            <a:avLst/>
          </a:prstGeom>
        </p:spPr>
      </p:pic>
    </p:spTree>
    <p:extLst>
      <p:ext uri="{BB962C8B-B14F-4D97-AF65-F5344CB8AC3E}">
        <p14:creationId xmlns:p14="http://schemas.microsoft.com/office/powerpoint/2010/main" val="326284197"/>
      </p:ext>
    </p:extLst>
  </p:cSld>
  <p:clrMap bg1="lt1" tx1="dk1" bg2="lt2" tx2="dk2" accent1="accent1" accent2="accent2" accent3="accent3" accent4="accent4" accent5="accent5" accent6="accent6" hlink="hlink" folHlink="folHlink"/>
  <p:sldLayoutIdLst>
    <p:sldLayoutId id="2147483772" r:id="rId1"/>
    <p:sldLayoutId id="2147483790"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id="{14F39177-0A4C-4172-B2FE-7C222A1A75D8}"/>
              </a:ext>
            </a:extLst>
          </p:cNvPr>
          <p:cNvSpPr/>
          <p:nvPr userDrawn="1"/>
        </p:nvSpPr>
        <p:spPr>
          <a:xfrm>
            <a:off x="0" y="6534151"/>
            <a:ext cx="8964000" cy="328083"/>
          </a:xfrm>
          <a:prstGeom prst="rect">
            <a:avLst/>
          </a:prstGeom>
          <a:solidFill>
            <a:srgbClr val="942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sp>
        <p:nvSpPr>
          <p:cNvPr id="10" name="Rectangle 20">
            <a:extLst>
              <a:ext uri="{FF2B5EF4-FFF2-40B4-BE49-F238E27FC236}">
                <a16:creationId xmlns:a16="http://schemas.microsoft.com/office/drawing/2014/main" id="{0E5D7B32-2E22-4450-81FC-89A605535783}"/>
              </a:ext>
            </a:extLst>
          </p:cNvPr>
          <p:cNvSpPr/>
          <p:nvPr userDrawn="1"/>
        </p:nvSpPr>
        <p:spPr>
          <a:xfrm>
            <a:off x="8963999" y="6534150"/>
            <a:ext cx="3236463" cy="329938"/>
          </a:xfrm>
          <a:prstGeom prst="rect">
            <a:avLst/>
          </a:pr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a:p>
            <a:pPr algn="ctr"/>
            <a:endParaRPr lang="en-US" sz="1000">
              <a:solidFill>
                <a:schemeClr val="bg1"/>
              </a:solidFill>
            </a:endParaRPr>
          </a:p>
        </p:txBody>
      </p:sp>
      <p:sp>
        <p:nvSpPr>
          <p:cNvPr id="6" name="スライド番号プレースホルダー 5">
            <a:extLst>
              <a:ext uri="{FF2B5EF4-FFF2-40B4-BE49-F238E27FC236}">
                <a16:creationId xmlns:a16="http://schemas.microsoft.com/office/drawing/2014/main" id="{3B86621A-23C7-492F-8D99-3BC2436B277A}"/>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
        <p:nvSpPr>
          <p:cNvPr id="11" name="Rectangle 19">
            <a:extLst>
              <a:ext uri="{FF2B5EF4-FFF2-40B4-BE49-F238E27FC236}">
                <a16:creationId xmlns:a16="http://schemas.microsoft.com/office/drawing/2014/main" id="{98999868-7F60-49E9-8154-93BECE1378F6}"/>
              </a:ext>
            </a:extLst>
          </p:cNvPr>
          <p:cNvSpPr/>
          <p:nvPr userDrawn="1"/>
        </p:nvSpPr>
        <p:spPr>
          <a:xfrm>
            <a:off x="9016553" y="6639028"/>
            <a:ext cx="2380590" cy="138499"/>
          </a:xfrm>
          <a:prstGeom prst="rect">
            <a:avLst/>
          </a:prstGeom>
        </p:spPr>
        <p:txBody>
          <a:bodyPr wrap="square" lIns="0" tIns="0" rIns="0" bIns="0">
            <a:spAutoFit/>
          </a:bodyPr>
          <a:lstStyle/>
          <a:p>
            <a:pPr algn="r"/>
            <a:r>
              <a:rPr lang="en-US" sz="900" dirty="0">
                <a:solidFill>
                  <a:schemeClr val="tx1"/>
                </a:solidFill>
                <a:latin typeface="Arial" panose="020B0604020202020204" pitchFamily="34" charset="0"/>
                <a:cs typeface="Arial" panose="020B0604020202020204" pitchFamily="34" charset="0"/>
              </a:rPr>
              <a:t> © 20</a:t>
            </a:r>
            <a:r>
              <a:rPr lang="en-US" altLang="ja-JP" sz="900" dirty="0">
                <a:solidFill>
                  <a:schemeClr val="tx1"/>
                </a:solidFill>
                <a:latin typeface="Arial" panose="020B0604020202020204" pitchFamily="34" charset="0"/>
                <a:cs typeface="Arial" panose="020B0604020202020204" pitchFamily="34" charset="0"/>
              </a:rPr>
              <a:t>20</a:t>
            </a:r>
            <a:r>
              <a:rPr lang="en-US" sz="900" dirty="0">
                <a:solidFill>
                  <a:schemeClr val="tx1"/>
                </a:solidFill>
                <a:latin typeface="Arial" panose="020B0604020202020204" pitchFamily="34" charset="0"/>
                <a:cs typeface="Arial" panose="020B0604020202020204" pitchFamily="34" charset="0"/>
              </a:rPr>
              <a:t> </a:t>
            </a:r>
            <a:r>
              <a:rPr lang="en-US" altLang="ja-JP" sz="900" dirty="0">
                <a:solidFill>
                  <a:schemeClr val="tx1"/>
                </a:solidFill>
                <a:latin typeface="Arial" panose="020B0604020202020204" pitchFamily="34" charset="0"/>
                <a:cs typeface="Arial" panose="020B0604020202020204" pitchFamily="34" charset="0"/>
              </a:rPr>
              <a:t>OZ</a:t>
            </a:r>
            <a:r>
              <a:rPr lang="en-US" altLang="ja-JP" sz="900" dirty="0">
                <a:solidFill>
                  <a:schemeClr val="tx1"/>
                </a:solidFill>
                <a:latin typeface="Arial" panose="020B0604020202020204" pitchFamily="34" charset="0"/>
                <a:ea typeface="BIZ UD明朝 Medium" panose="02020500000000000000" pitchFamily="17" charset="-128"/>
                <a:cs typeface="Arial" panose="020B0604020202020204" pitchFamily="34" charset="0"/>
              </a:rPr>
              <a:t>1</a:t>
            </a:r>
            <a:r>
              <a:rPr lang="en-US" sz="900" dirty="0">
                <a:solidFill>
                  <a:schemeClr val="tx1"/>
                </a:solidFill>
                <a:latin typeface="Arial" panose="020B0604020202020204" pitchFamily="34" charset="0"/>
                <a:cs typeface="Arial" panose="020B0604020202020204" pitchFamily="34" charset="0"/>
              </a:rPr>
              <a:t> Corp. All Right</a:t>
            </a:r>
            <a:r>
              <a:rPr lang="en-US" altLang="ja-JP" sz="900" dirty="0">
                <a:solidFill>
                  <a:schemeClr val="tx1"/>
                </a:solidFill>
                <a:latin typeface="Arial" panose="020B0604020202020204" pitchFamily="34" charset="0"/>
                <a:cs typeface="Arial" panose="020B0604020202020204" pitchFamily="34" charset="0"/>
              </a:rPr>
              <a:t>s</a:t>
            </a:r>
            <a:r>
              <a:rPr lang="en-US" sz="900" dirty="0">
                <a:solidFill>
                  <a:schemeClr val="tx1"/>
                </a:solidFill>
                <a:latin typeface="Arial" panose="020B0604020202020204" pitchFamily="34" charset="0"/>
                <a:cs typeface="Arial" panose="020B0604020202020204" pitchFamily="34" charset="0"/>
              </a:rPr>
              <a:t> Reserved. </a:t>
            </a:r>
          </a:p>
        </p:txBody>
      </p:sp>
      <p:grpSp>
        <p:nvGrpSpPr>
          <p:cNvPr id="14" name="グループ化 13">
            <a:extLst>
              <a:ext uri="{FF2B5EF4-FFF2-40B4-BE49-F238E27FC236}">
                <a16:creationId xmlns:a16="http://schemas.microsoft.com/office/drawing/2014/main" id="{2A8044DB-6BFB-4361-A8BF-751DDEAECD87}"/>
              </a:ext>
            </a:extLst>
          </p:cNvPr>
          <p:cNvGrpSpPr/>
          <p:nvPr userDrawn="1"/>
        </p:nvGrpSpPr>
        <p:grpSpPr>
          <a:xfrm>
            <a:off x="360000" y="6602240"/>
            <a:ext cx="1080000" cy="164496"/>
            <a:chOff x="360000" y="6552000"/>
            <a:chExt cx="1080000" cy="164496"/>
          </a:xfrm>
        </p:grpSpPr>
        <p:sp>
          <p:nvSpPr>
            <p:cNvPr id="12" name="Rectangle 21">
              <a:extLst>
                <a:ext uri="{FF2B5EF4-FFF2-40B4-BE49-F238E27FC236}">
                  <a16:creationId xmlns:a16="http://schemas.microsoft.com/office/drawing/2014/main" id="{16CABE9F-A490-4860-B480-58D296620B67}"/>
                </a:ext>
              </a:extLst>
            </p:cNvPr>
            <p:cNvSpPr/>
            <p:nvPr userDrawn="1"/>
          </p:nvSpPr>
          <p:spPr>
            <a:xfrm>
              <a:off x="417035" y="6567404"/>
              <a:ext cx="965930" cy="138499"/>
            </a:xfrm>
            <a:prstGeom prst="rect">
              <a:avLst/>
            </a:prstGeom>
          </p:spPr>
          <p:txBody>
            <a:bodyPr wrap="square" lIns="0" tIns="0" rIns="0" bIns="0">
              <a:spAutoFit/>
            </a:bodyPr>
            <a:lstStyle/>
            <a:p>
              <a:pPr algn="ctr"/>
              <a:r>
                <a:rPr lang="en-US" sz="900" dirty="0">
                  <a:solidFill>
                    <a:prstClr val="white"/>
                  </a:solidFill>
                  <a:latin typeface="Arial" panose="020B0604020202020204" pitchFamily="34" charset="0"/>
                  <a:cs typeface="Arial" panose="020B0604020202020204" pitchFamily="34" charset="0"/>
                </a:rPr>
                <a:t>CONFIDENTIAL</a:t>
              </a:r>
            </a:p>
          </p:txBody>
        </p:sp>
        <p:sp>
          <p:nvSpPr>
            <p:cNvPr id="13" name="Rectangle 22">
              <a:extLst>
                <a:ext uri="{FF2B5EF4-FFF2-40B4-BE49-F238E27FC236}">
                  <a16:creationId xmlns:a16="http://schemas.microsoft.com/office/drawing/2014/main" id="{68102C0C-67A2-4F91-9688-CEC49E89E424}"/>
                </a:ext>
              </a:extLst>
            </p:cNvPr>
            <p:cNvSpPr/>
            <p:nvPr userDrawn="1"/>
          </p:nvSpPr>
          <p:spPr>
            <a:xfrm>
              <a:off x="360000" y="6552000"/>
              <a:ext cx="1080000" cy="164496"/>
            </a:xfrm>
            <a:prstGeom prst="rect">
              <a:avLst/>
            </a:prstGeom>
            <a:noFill/>
            <a:ln w="3175" cmpd="sng">
              <a:solidFill>
                <a:srgbClr val="FFFF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grpSp>
    </p:spTree>
    <p:extLst>
      <p:ext uri="{BB962C8B-B14F-4D97-AF65-F5344CB8AC3E}">
        <p14:creationId xmlns:p14="http://schemas.microsoft.com/office/powerpoint/2010/main" val="2565703058"/>
      </p:ext>
    </p:extLst>
  </p:cSld>
  <p:clrMap bg1="lt1" tx1="dk1" bg2="lt2" tx2="dk2" accent1="accent1" accent2="accent2" accent3="accent3" accent4="accent4" accent5="accent5" accent6="accent6" hlink="hlink" folHlink="folHlink"/>
  <p:sldLayoutIdLst>
    <p:sldLayoutId id="2147483774"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id="{14F39177-0A4C-4172-B2FE-7C222A1A75D8}"/>
              </a:ext>
            </a:extLst>
          </p:cNvPr>
          <p:cNvSpPr/>
          <p:nvPr userDrawn="1"/>
        </p:nvSpPr>
        <p:spPr>
          <a:xfrm>
            <a:off x="0" y="6534151"/>
            <a:ext cx="8964000" cy="328083"/>
          </a:xfrm>
          <a:prstGeom prst="rect">
            <a:avLst/>
          </a:prstGeom>
          <a:solidFill>
            <a:srgbClr val="942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sp>
        <p:nvSpPr>
          <p:cNvPr id="10" name="Rectangle 20">
            <a:extLst>
              <a:ext uri="{FF2B5EF4-FFF2-40B4-BE49-F238E27FC236}">
                <a16:creationId xmlns:a16="http://schemas.microsoft.com/office/drawing/2014/main" id="{0E5D7B32-2E22-4450-81FC-89A605535783}"/>
              </a:ext>
            </a:extLst>
          </p:cNvPr>
          <p:cNvSpPr/>
          <p:nvPr userDrawn="1"/>
        </p:nvSpPr>
        <p:spPr>
          <a:xfrm>
            <a:off x="8963999" y="6534150"/>
            <a:ext cx="3236463" cy="329938"/>
          </a:xfrm>
          <a:prstGeom prst="rect">
            <a:avLst/>
          </a:pr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a:p>
            <a:pPr algn="ctr"/>
            <a:endParaRPr lang="en-US" sz="1000">
              <a:solidFill>
                <a:schemeClr val="bg1"/>
              </a:solidFill>
            </a:endParaRPr>
          </a:p>
        </p:txBody>
      </p:sp>
      <p:sp>
        <p:nvSpPr>
          <p:cNvPr id="6" name="スライド番号プレースホルダー 5">
            <a:extLst>
              <a:ext uri="{FF2B5EF4-FFF2-40B4-BE49-F238E27FC236}">
                <a16:creationId xmlns:a16="http://schemas.microsoft.com/office/drawing/2014/main" id="{3B86621A-23C7-492F-8D99-3BC2436B277A}"/>
              </a:ext>
            </a:extLst>
          </p:cNvPr>
          <p:cNvSpPr>
            <a:spLocks noGrp="1"/>
          </p:cNvSpPr>
          <p:nvPr>
            <p:ph type="sldNum" sz="quarter" idx="4"/>
          </p:nvPr>
        </p:nvSpPr>
        <p:spPr>
          <a:xfrm>
            <a:off x="11308524" y="6636965"/>
            <a:ext cx="466442" cy="216000"/>
          </a:xfrm>
          <a:prstGeom prst="rect">
            <a:avLst/>
          </a:prstGeom>
        </p:spPr>
        <p:txBody>
          <a:bodyPr vert="horz" lIns="0" tIns="0" rIns="0" bIns="0" rtlCol="0" anchor="t"/>
          <a:lstStyle>
            <a:lvl1pPr algn="r">
              <a:defRPr sz="1000">
                <a:solidFill>
                  <a:schemeClr val="tx1"/>
                </a:solidFill>
                <a:latin typeface="Arial" panose="020B0604020202020204" pitchFamily="34" charset="0"/>
                <a:cs typeface="Arial" panose="020B0604020202020204" pitchFamily="34" charset="0"/>
              </a:defRPr>
            </a:lvl1pPr>
          </a:lstStyle>
          <a:p>
            <a:fld id="{C92AEC3B-1B01-4F65-A99B-ED99E1C5F9AA}" type="slidenum">
              <a:rPr kumimoji="1" lang="ja-JP" altLang="en-US" smtClean="0"/>
              <a:pPr/>
              <a:t>‹#›</a:t>
            </a:fld>
            <a:endParaRPr kumimoji="1" lang="ja-JP" altLang="en-US" dirty="0"/>
          </a:p>
        </p:txBody>
      </p:sp>
      <p:sp>
        <p:nvSpPr>
          <p:cNvPr id="11" name="Rectangle 19">
            <a:extLst>
              <a:ext uri="{FF2B5EF4-FFF2-40B4-BE49-F238E27FC236}">
                <a16:creationId xmlns:a16="http://schemas.microsoft.com/office/drawing/2014/main" id="{98999868-7F60-49E9-8154-93BECE1378F6}"/>
              </a:ext>
            </a:extLst>
          </p:cNvPr>
          <p:cNvSpPr/>
          <p:nvPr userDrawn="1"/>
        </p:nvSpPr>
        <p:spPr>
          <a:xfrm>
            <a:off x="9016553" y="6639028"/>
            <a:ext cx="2380590" cy="138499"/>
          </a:xfrm>
          <a:prstGeom prst="rect">
            <a:avLst/>
          </a:prstGeom>
        </p:spPr>
        <p:txBody>
          <a:bodyPr wrap="square" lIns="0" tIns="0" rIns="0" bIns="0">
            <a:spAutoFit/>
          </a:bodyPr>
          <a:lstStyle/>
          <a:p>
            <a:pPr algn="r"/>
            <a:r>
              <a:rPr lang="en-US" sz="900" dirty="0">
                <a:solidFill>
                  <a:schemeClr val="tx1"/>
                </a:solidFill>
                <a:latin typeface="Arial" panose="020B0604020202020204" pitchFamily="34" charset="0"/>
                <a:cs typeface="Arial" panose="020B0604020202020204" pitchFamily="34" charset="0"/>
              </a:rPr>
              <a:t> © 20</a:t>
            </a:r>
            <a:r>
              <a:rPr lang="en-US" altLang="ja-JP" sz="900" dirty="0">
                <a:solidFill>
                  <a:schemeClr val="tx1"/>
                </a:solidFill>
                <a:latin typeface="Arial" panose="020B0604020202020204" pitchFamily="34" charset="0"/>
                <a:cs typeface="Arial" panose="020B0604020202020204" pitchFamily="34" charset="0"/>
              </a:rPr>
              <a:t>20</a:t>
            </a:r>
            <a:r>
              <a:rPr lang="en-US" sz="900" dirty="0">
                <a:solidFill>
                  <a:schemeClr val="tx1"/>
                </a:solidFill>
                <a:latin typeface="Arial" panose="020B0604020202020204" pitchFamily="34" charset="0"/>
                <a:cs typeface="Arial" panose="020B0604020202020204" pitchFamily="34" charset="0"/>
              </a:rPr>
              <a:t> </a:t>
            </a:r>
            <a:r>
              <a:rPr lang="en-US" altLang="ja-JP" sz="900" dirty="0">
                <a:solidFill>
                  <a:schemeClr val="tx1"/>
                </a:solidFill>
                <a:latin typeface="Arial" panose="020B0604020202020204" pitchFamily="34" charset="0"/>
                <a:cs typeface="Arial" panose="020B0604020202020204" pitchFamily="34" charset="0"/>
              </a:rPr>
              <a:t>OZ</a:t>
            </a:r>
            <a:r>
              <a:rPr lang="en-US" altLang="ja-JP" sz="900" dirty="0">
                <a:solidFill>
                  <a:schemeClr val="tx1"/>
                </a:solidFill>
                <a:latin typeface="Arial" panose="020B0604020202020204" pitchFamily="34" charset="0"/>
                <a:ea typeface="BIZ UD明朝 Medium" panose="02020500000000000000" pitchFamily="17" charset="-128"/>
                <a:cs typeface="Arial" panose="020B0604020202020204" pitchFamily="34" charset="0"/>
              </a:rPr>
              <a:t>1</a:t>
            </a:r>
            <a:r>
              <a:rPr lang="en-US" sz="900" dirty="0">
                <a:solidFill>
                  <a:schemeClr val="tx1"/>
                </a:solidFill>
                <a:latin typeface="Arial" panose="020B0604020202020204" pitchFamily="34" charset="0"/>
                <a:cs typeface="Arial" panose="020B0604020202020204" pitchFamily="34" charset="0"/>
              </a:rPr>
              <a:t> Corp. All Right</a:t>
            </a:r>
            <a:r>
              <a:rPr lang="en-US" altLang="ja-JP" sz="900" dirty="0">
                <a:solidFill>
                  <a:schemeClr val="tx1"/>
                </a:solidFill>
                <a:latin typeface="Arial" panose="020B0604020202020204" pitchFamily="34" charset="0"/>
                <a:cs typeface="Arial" panose="020B0604020202020204" pitchFamily="34" charset="0"/>
              </a:rPr>
              <a:t>s</a:t>
            </a:r>
            <a:r>
              <a:rPr lang="en-US" sz="900" dirty="0">
                <a:solidFill>
                  <a:schemeClr val="tx1"/>
                </a:solidFill>
                <a:latin typeface="Arial" panose="020B0604020202020204" pitchFamily="34" charset="0"/>
                <a:cs typeface="Arial" panose="020B0604020202020204" pitchFamily="34" charset="0"/>
              </a:rPr>
              <a:t> Reserved. </a:t>
            </a:r>
          </a:p>
        </p:txBody>
      </p:sp>
      <p:grpSp>
        <p:nvGrpSpPr>
          <p:cNvPr id="14" name="グループ化 13">
            <a:extLst>
              <a:ext uri="{FF2B5EF4-FFF2-40B4-BE49-F238E27FC236}">
                <a16:creationId xmlns:a16="http://schemas.microsoft.com/office/drawing/2014/main" id="{2A8044DB-6BFB-4361-A8BF-751DDEAECD87}"/>
              </a:ext>
            </a:extLst>
          </p:cNvPr>
          <p:cNvGrpSpPr/>
          <p:nvPr userDrawn="1"/>
        </p:nvGrpSpPr>
        <p:grpSpPr>
          <a:xfrm>
            <a:off x="360000" y="6602240"/>
            <a:ext cx="1080000" cy="164496"/>
            <a:chOff x="360000" y="6552000"/>
            <a:chExt cx="1080000" cy="164496"/>
          </a:xfrm>
        </p:grpSpPr>
        <p:sp>
          <p:nvSpPr>
            <p:cNvPr id="12" name="Rectangle 21">
              <a:extLst>
                <a:ext uri="{FF2B5EF4-FFF2-40B4-BE49-F238E27FC236}">
                  <a16:creationId xmlns:a16="http://schemas.microsoft.com/office/drawing/2014/main" id="{16CABE9F-A490-4860-B480-58D296620B67}"/>
                </a:ext>
              </a:extLst>
            </p:cNvPr>
            <p:cNvSpPr/>
            <p:nvPr userDrawn="1"/>
          </p:nvSpPr>
          <p:spPr>
            <a:xfrm>
              <a:off x="417035" y="6567404"/>
              <a:ext cx="965930" cy="138499"/>
            </a:xfrm>
            <a:prstGeom prst="rect">
              <a:avLst/>
            </a:prstGeom>
          </p:spPr>
          <p:txBody>
            <a:bodyPr wrap="square" lIns="0" tIns="0" rIns="0" bIns="0">
              <a:spAutoFit/>
            </a:bodyPr>
            <a:lstStyle/>
            <a:p>
              <a:pPr algn="ctr"/>
              <a:r>
                <a:rPr lang="en-US" sz="900" dirty="0">
                  <a:solidFill>
                    <a:prstClr val="white"/>
                  </a:solidFill>
                  <a:latin typeface="Arial" panose="020B0604020202020204" pitchFamily="34" charset="0"/>
                  <a:cs typeface="Arial" panose="020B0604020202020204" pitchFamily="34" charset="0"/>
                </a:rPr>
                <a:t>CONFIDENTIAL</a:t>
              </a:r>
            </a:p>
          </p:txBody>
        </p:sp>
        <p:sp>
          <p:nvSpPr>
            <p:cNvPr id="13" name="Rectangle 22">
              <a:extLst>
                <a:ext uri="{FF2B5EF4-FFF2-40B4-BE49-F238E27FC236}">
                  <a16:creationId xmlns:a16="http://schemas.microsoft.com/office/drawing/2014/main" id="{68102C0C-67A2-4F91-9688-CEC49E89E424}"/>
                </a:ext>
              </a:extLst>
            </p:cNvPr>
            <p:cNvSpPr/>
            <p:nvPr userDrawn="1"/>
          </p:nvSpPr>
          <p:spPr>
            <a:xfrm>
              <a:off x="360000" y="6552000"/>
              <a:ext cx="1080000" cy="164496"/>
            </a:xfrm>
            <a:prstGeom prst="rect">
              <a:avLst/>
            </a:prstGeom>
            <a:noFill/>
            <a:ln w="3175" cmpd="sng">
              <a:solidFill>
                <a:srgbClr val="FFFF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endParaRPr>
            </a:p>
          </p:txBody>
        </p:sp>
      </p:grpSp>
      <p:cxnSp>
        <p:nvCxnSpPr>
          <p:cNvPr id="3" name="直線コネクタ 2">
            <a:extLst>
              <a:ext uri="{FF2B5EF4-FFF2-40B4-BE49-F238E27FC236}">
                <a16:creationId xmlns:a16="http://schemas.microsoft.com/office/drawing/2014/main" id="{12A7398B-E853-4A18-B3C7-651005955297}"/>
              </a:ext>
            </a:extLst>
          </p:cNvPr>
          <p:cNvCxnSpPr>
            <a:cxnSpLocks/>
          </p:cNvCxnSpPr>
          <p:nvPr userDrawn="1"/>
        </p:nvCxnSpPr>
        <p:spPr>
          <a:xfrm>
            <a:off x="0" y="576000"/>
            <a:ext cx="10800000" cy="0"/>
          </a:xfrm>
          <a:prstGeom prst="line">
            <a:avLst/>
          </a:prstGeom>
          <a:ln>
            <a:solidFill>
              <a:srgbClr val="942825"/>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8D0E00AB-FA96-4299-B991-0DF0A3F3E421}"/>
              </a:ext>
            </a:extLst>
          </p:cNvPr>
          <p:cNvPicPr>
            <a:picLocks noChangeAspect="1"/>
          </p:cNvPicPr>
          <p:nvPr userDrawn="1"/>
        </p:nvPicPr>
        <p:blipFill rotWithShape="1">
          <a:blip r:embed="rId7" cstate="email">
            <a:alphaModFix amt="20000"/>
            <a:extLst>
              <a:ext uri="{28A0092B-C50C-407E-A947-70E740481C1C}">
                <a14:useLocalDpi xmlns:a14="http://schemas.microsoft.com/office/drawing/2010/main"/>
              </a:ext>
            </a:extLst>
          </a:blip>
          <a:srcRect l="16731" t="24434" r="38212" b="31810"/>
          <a:stretch/>
        </p:blipFill>
        <p:spPr>
          <a:xfrm>
            <a:off x="11015701" y="54468"/>
            <a:ext cx="992778" cy="851648"/>
          </a:xfrm>
          <a:prstGeom prst="rect">
            <a:avLst/>
          </a:prstGeom>
        </p:spPr>
      </p:pic>
    </p:spTree>
    <p:extLst>
      <p:ext uri="{BB962C8B-B14F-4D97-AF65-F5344CB8AC3E}">
        <p14:creationId xmlns:p14="http://schemas.microsoft.com/office/powerpoint/2010/main" val="3596342283"/>
      </p:ext>
    </p:extLst>
  </p:cSld>
  <p:clrMap bg1="lt1" tx1="dk1" bg2="lt2" tx2="dk2" accent1="accent1" accent2="accent2" accent3="accent3" accent4="accent4" accent5="accent5" accent6="accent6" hlink="hlink" folHlink="folHlink"/>
  <p:sldLayoutIdLst>
    <p:sldLayoutId id="2147483776" r:id="rId1"/>
    <p:sldLayoutId id="2147483779" r:id="rId2"/>
    <p:sldLayoutId id="2147483781" r:id="rId3"/>
    <p:sldLayoutId id="2147483782" r:id="rId4"/>
    <p:sldLayoutId id="2147483783"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F0FAFD-DD0E-4D07-BCCC-AF9E419CB1E0}"/>
              </a:ext>
            </a:extLst>
          </p:cNvPr>
          <p:cNvSpPr/>
          <p:nvPr userDrawn="1"/>
        </p:nvSpPr>
        <p:spPr>
          <a:xfrm>
            <a:off x="-1" y="1"/>
            <a:ext cx="12192001" cy="493164"/>
          </a:xfrm>
          <a:prstGeom prst="rect">
            <a:avLst/>
          </a:prstGeom>
          <a:gradFill>
            <a:gsLst>
              <a:gs pos="0">
                <a:srgbClr val="00B0F0"/>
              </a:gs>
              <a:gs pos="100000">
                <a:srgbClr val="0070C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A2A6F31-7535-4B7B-BCE6-4FEBF8C49828}"/>
              </a:ext>
            </a:extLst>
          </p:cNvPr>
          <p:cNvSpPr/>
          <p:nvPr userDrawn="1"/>
        </p:nvSpPr>
        <p:spPr>
          <a:xfrm>
            <a:off x="171955" y="42759"/>
            <a:ext cx="1260029" cy="40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6E70712-3F84-45CF-9AF5-B77A9E35E8F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46242" y="82591"/>
            <a:ext cx="1111454" cy="348305"/>
          </a:xfrm>
          <a:prstGeom prst="rect">
            <a:avLst/>
          </a:prstGeom>
        </p:spPr>
      </p:pic>
    </p:spTree>
    <p:extLst>
      <p:ext uri="{BB962C8B-B14F-4D97-AF65-F5344CB8AC3E}">
        <p14:creationId xmlns:p14="http://schemas.microsoft.com/office/powerpoint/2010/main" val="2110109608"/>
      </p:ext>
    </p:extLst>
  </p:cSld>
  <p:clrMap bg1="lt1" tx1="dk1" bg2="lt2" tx2="dk2" accent1="accent1" accent2="accent2" accent3="accent3" accent4="accent4" accent5="accent5" accent6="accent6" hlink="hlink" folHlink="folHlink"/>
  <p:sldLayoutIdLst>
    <p:sldLayoutId id="2147483648" r:id="rId1"/>
    <p:sldLayoutId id="2147483785" r:id="rId2"/>
    <p:sldLayoutId id="2147483792"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E9CB24-D903-4312-95CC-A25A896C1A50}"/>
              </a:ext>
            </a:extLst>
          </p:cNvPr>
          <p:cNvSpPr txBox="1"/>
          <p:nvPr/>
        </p:nvSpPr>
        <p:spPr>
          <a:xfrm>
            <a:off x="1497524" y="2942117"/>
            <a:ext cx="6094708" cy="707886"/>
          </a:xfrm>
          <a:prstGeom prst="rect">
            <a:avLst/>
          </a:prstGeom>
          <a:noFill/>
        </p:spPr>
        <p:txBody>
          <a:bodyPr wrap="square">
            <a:spAutoFit/>
          </a:bodyPr>
          <a:lstStyle/>
          <a:p>
            <a:r>
              <a:rPr lang="ja-JP" altLang="en-US" sz="4000" b="1" dirty="0"/>
              <a:t>豊能定例会議</a:t>
            </a:r>
            <a:endParaRPr lang="ja-JP" altLang="en-US" sz="4000" dirty="0"/>
          </a:p>
        </p:txBody>
      </p:sp>
    </p:spTree>
    <p:extLst>
      <p:ext uri="{BB962C8B-B14F-4D97-AF65-F5344CB8AC3E}">
        <p14:creationId xmlns:p14="http://schemas.microsoft.com/office/powerpoint/2010/main" val="309372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02813B4-1043-4069-9D4C-D7A3592F916E}"/>
              </a:ext>
            </a:extLst>
          </p:cNvPr>
          <p:cNvSpPr txBox="1"/>
          <p:nvPr/>
        </p:nvSpPr>
        <p:spPr>
          <a:xfrm>
            <a:off x="121404" y="496005"/>
            <a:ext cx="11949192" cy="5968813"/>
          </a:xfrm>
          <a:prstGeom prst="rect">
            <a:avLst/>
          </a:prstGeom>
          <a:noFill/>
        </p:spPr>
        <p:txBody>
          <a:bodyPr wrap="square">
            <a:spAutoFit/>
          </a:bodyPr>
          <a:lstStyle/>
          <a:p>
            <a:pPr marL="71120">
              <a:lnSpc>
                <a:spcPts val="1990"/>
              </a:lnSpc>
            </a:pPr>
            <a:endParaRPr lang="en-US" altLang="ja-JP" sz="2800" b="1" dirty="0">
              <a:solidFill>
                <a:srgbClr val="FF0000"/>
              </a:solidFill>
              <a:effectLst/>
              <a:latin typeface="UKIJ CJK"/>
              <a:ea typeface="UKIJ CJK"/>
              <a:cs typeface="UKIJ CJK"/>
            </a:endParaRPr>
          </a:p>
          <a:p>
            <a:pPr marL="71120">
              <a:lnSpc>
                <a:spcPts val="1990"/>
              </a:lnSpc>
            </a:pPr>
            <a:r>
              <a:rPr lang="ja-JP" altLang="ja-JP" sz="2800" b="1" dirty="0">
                <a:solidFill>
                  <a:srgbClr val="FF0000"/>
                </a:solidFill>
                <a:effectLst/>
                <a:latin typeface="UKIJ CJK"/>
                <a:ea typeface="UKIJ CJK"/>
                <a:cs typeface="UKIJ CJK"/>
              </a:rPr>
              <a:t>（複数の課題をまたぐ横断的な課題）</a:t>
            </a:r>
          </a:p>
          <a:p>
            <a:pPr marL="342900" lvl="0" indent="-342900">
              <a:lnSpc>
                <a:spcPts val="2150"/>
              </a:lnSpc>
              <a:buSzPts val="1200"/>
              <a:buFont typeface="AoyagiKouzanFontT"/>
              <a:buChar char="○"/>
              <a:tabLst>
                <a:tab pos="338455" algn="l"/>
              </a:tabLst>
            </a:pPr>
            <a:r>
              <a:rPr lang="ja-JP" altLang="ja-JP" sz="1800" dirty="0">
                <a:effectLst/>
                <a:latin typeface="Noto Sans CJK JP Medium"/>
                <a:ea typeface="AoyagiKouzanFontT"/>
                <a:cs typeface="AoyagiKouzanFontT"/>
              </a:rPr>
              <a:t>スマートコミュニティ、スマートシティ、スマートアイランドの構築</a:t>
            </a:r>
          </a:p>
          <a:p>
            <a:pPr marL="71120" marR="69850" indent="152400" algn="just">
              <a:lnSpc>
                <a:spcPct val="90000"/>
              </a:lnSpc>
            </a:pPr>
            <a:r>
              <a:rPr lang="ja-JP" altLang="ja-JP" sz="1800" dirty="0">
                <a:effectLst/>
                <a:latin typeface="UKIJ CJK"/>
                <a:ea typeface="UKIJ CJK"/>
                <a:cs typeface="UKIJ CJK"/>
              </a:rPr>
              <a:t>ヘルスケア、モビリティ、インフラ、防災、資源循環、エネルギー、気候変動など各分野のデータを横断的に連携させることで、都市全体としてリソースの配置や活用を最適化するとともに、新たなサービスを創出する。</a:t>
            </a:r>
          </a:p>
          <a:p>
            <a:pPr lvl="0">
              <a:lnSpc>
                <a:spcPts val="2365"/>
              </a:lnSpc>
              <a:buSzPts val="1200"/>
              <a:tabLst>
                <a:tab pos="338455" algn="l"/>
              </a:tabLst>
            </a:pPr>
            <a:endParaRPr lang="en-US" altLang="ja-JP" sz="1800" dirty="0">
              <a:effectLst/>
              <a:latin typeface="Noto Sans CJK JP Medium"/>
              <a:ea typeface="AoyagiKouzanFontT"/>
              <a:cs typeface="AoyagiKouzanFontT"/>
            </a:endParaRPr>
          </a:p>
          <a:p>
            <a:pPr lvl="0">
              <a:lnSpc>
                <a:spcPts val="2365"/>
              </a:lnSpc>
              <a:buSzPts val="1200"/>
              <a:tabLst>
                <a:tab pos="338455" algn="l"/>
              </a:tabLst>
            </a:pPr>
            <a:r>
              <a:rPr lang="en-US" altLang="ja-JP" dirty="0">
                <a:latin typeface="ＭＳ ゴシック" panose="020B0609070205080204" pitchFamily="49" charset="-128"/>
                <a:ea typeface="ＭＳ ゴシック" panose="020B0609070205080204" pitchFamily="49" charset="-128"/>
              </a:rPr>
              <a:t>SIP</a:t>
            </a:r>
            <a:r>
              <a:rPr lang="ja-JP" altLang="en-US" dirty="0">
                <a:latin typeface="ＭＳ ゴシック" panose="020B0609070205080204" pitchFamily="49" charset="-128"/>
                <a:ea typeface="ＭＳ ゴシック" panose="020B0609070205080204" pitchFamily="49" charset="-128"/>
              </a:rPr>
              <a:t>への</a:t>
            </a:r>
            <a:r>
              <a:rPr lang="en-US" altLang="ja-JP" dirty="0">
                <a:latin typeface="ＭＳ ゴシック" panose="020B0609070205080204" pitchFamily="49" charset="-128"/>
                <a:ea typeface="ＭＳ ゴシック" panose="020B0609070205080204" pitchFamily="49" charset="-128"/>
              </a:rPr>
              <a:t>RFI</a:t>
            </a:r>
            <a:r>
              <a:rPr lang="ja-JP" altLang="en-US" dirty="0">
                <a:latin typeface="ＭＳ ゴシック" panose="020B0609070205080204" pitchFamily="49" charset="-128"/>
                <a:ea typeface="ＭＳ ゴシック" panose="020B0609070205080204" pitchFamily="49" charset="-128"/>
              </a:rPr>
              <a:t>は以下：　</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CSPF</a:t>
            </a:r>
            <a:r>
              <a:rPr lang="ja-JP" altLang="en-US" dirty="0">
                <a:latin typeface="ＭＳ ゴシック" panose="020B0609070205080204" pitchFamily="49" charset="-128"/>
                <a:ea typeface="ＭＳ ゴシック" panose="020B0609070205080204" pitchFamily="49" charset="-128"/>
              </a:rPr>
              <a:t>は各サービスのデータを横断的に連携しサービスを作る企業と使う利用者を基に組み立てる）</a:t>
            </a:r>
            <a:br>
              <a:rPr lang="ja-JP" altLang="en-US"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・統合型ヘルスケアシステムの構築</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　　⇒ヘルスラボ：医療がかかわるので、要注意</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・スマートエネルギーマネジメントシステムの構築</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 　 ⇒関西電力</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・スマート防災ネットワークの構築</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    ⇒三井住友海上</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・スマートモビリティプラットフォームの構築</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　　⇒ドコモ</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a:t>
            </a:r>
            <a:r>
              <a:rPr lang="en-US" altLang="ja-JP" sz="1400" b="1" dirty="0">
                <a:latin typeface="ＭＳ ゴシック" panose="020B0609070205080204" pitchFamily="49" charset="-128"/>
                <a:ea typeface="ＭＳ ゴシック" panose="020B0609070205080204" pitchFamily="49" charset="-128"/>
              </a:rPr>
              <a:t>AI</a:t>
            </a:r>
            <a:r>
              <a:rPr lang="ja-JP" altLang="en-US" sz="1400" b="1" dirty="0">
                <a:latin typeface="ＭＳ ゴシック" panose="020B0609070205080204" pitchFamily="49" charset="-128"/>
                <a:ea typeface="ＭＳ ゴシック" panose="020B0609070205080204" pitchFamily="49" charset="-128"/>
              </a:rPr>
              <a:t>・データの安全・安心な利活用のための基盤技術・ルールの整備</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　　⇒</a:t>
            </a:r>
            <a:r>
              <a:rPr lang="en-US" altLang="ja-JP" sz="1400" b="1" dirty="0">
                <a:latin typeface="ＭＳ ゴシック" panose="020B0609070205080204" pitchFamily="49" charset="-128"/>
                <a:ea typeface="ＭＳ ゴシック" panose="020B0609070205080204" pitchFamily="49" charset="-128"/>
              </a:rPr>
              <a:t>OZ1/NEC</a:t>
            </a:r>
            <a:r>
              <a:rPr lang="ja-JP" altLang="en-US" sz="1400" b="1" dirty="0">
                <a:latin typeface="ＭＳ ゴシック" panose="020B0609070205080204" pitchFamily="49" charset="-128"/>
                <a:ea typeface="ＭＳ ゴシック" panose="020B0609070205080204" pitchFamily="49" charset="-128"/>
              </a:rPr>
              <a:t>ネッツエスアイ</a:t>
            </a:r>
            <a:r>
              <a:rPr lang="en-US" altLang="ja-JP" sz="1400" b="1" dirty="0">
                <a:latin typeface="ＭＳ ゴシック" panose="020B0609070205080204" pitchFamily="49" charset="-128"/>
                <a:ea typeface="ＭＳ ゴシック" panose="020B0609070205080204" pitchFamily="49" charset="-128"/>
              </a:rPr>
              <a:t>/</a:t>
            </a:r>
            <a:r>
              <a:rPr lang="ja-JP" altLang="en-US" sz="1400" b="1" dirty="0">
                <a:latin typeface="ＭＳ ゴシック" panose="020B0609070205080204" pitchFamily="49" charset="-128"/>
                <a:ea typeface="ＭＳ ゴシック" panose="020B0609070205080204" pitchFamily="49" charset="-128"/>
              </a:rPr>
              <a:t>電通国際　他</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・その他教育（それらサービスを使う側の</a:t>
            </a:r>
            <a:r>
              <a:rPr lang="en-US" altLang="ja-JP" sz="1400" b="1" dirty="0">
                <a:latin typeface="ＭＳ ゴシック" panose="020B0609070205080204" pitchFamily="49" charset="-128"/>
                <a:ea typeface="ＭＳ ゴシック" panose="020B0609070205080204" pitchFamily="49" charset="-128"/>
              </a:rPr>
              <a:t>IT</a:t>
            </a:r>
            <a:r>
              <a:rPr lang="ja-JP" altLang="en-US" sz="1400" b="1" dirty="0">
                <a:latin typeface="ＭＳ ゴシック" panose="020B0609070205080204" pitchFamily="49" charset="-128"/>
                <a:ea typeface="ＭＳ ゴシック" panose="020B0609070205080204" pitchFamily="49" charset="-128"/>
              </a:rPr>
              <a:t>リテラシーの向上。義務教育含む）</a:t>
            </a:r>
            <a:br>
              <a:rPr lang="ja-JP" altLang="en-US" sz="1400" b="1" dirty="0">
                <a:latin typeface="ＭＳ ゴシック" panose="020B0609070205080204" pitchFamily="49" charset="-128"/>
                <a:ea typeface="ＭＳ ゴシック" panose="020B0609070205080204" pitchFamily="49" charset="-128"/>
              </a:rPr>
            </a:br>
            <a:r>
              <a:rPr lang="ja-JP" altLang="en-US" sz="1400" b="1" dirty="0">
                <a:latin typeface="ＭＳ ゴシック" panose="020B0609070205080204" pitchFamily="49" charset="-128"/>
                <a:ea typeface="ＭＳ ゴシック" panose="020B0609070205080204" pitchFamily="49" charset="-128"/>
              </a:rPr>
              <a:t>　　⇒</a:t>
            </a:r>
            <a:r>
              <a:rPr lang="en-US" altLang="ja-JP" sz="1400" b="1" dirty="0">
                <a:latin typeface="ＭＳ ゴシック" panose="020B0609070205080204" pitchFamily="49" charset="-128"/>
                <a:ea typeface="ＭＳ ゴシック" panose="020B0609070205080204" pitchFamily="49" charset="-128"/>
              </a:rPr>
              <a:t>OZ1</a:t>
            </a:r>
            <a:endParaRPr lang="ja-JP" altLang="ja-JP" sz="1600" b="1" dirty="0">
              <a:solidFill>
                <a:srgbClr val="FF0000"/>
              </a:solidFill>
              <a:effectLst/>
              <a:latin typeface="Noto Sans CJK JP Medium"/>
              <a:ea typeface="AoyagiKouzanFontT"/>
              <a:cs typeface="AoyagiKouzanFontT"/>
            </a:endParaRPr>
          </a:p>
        </p:txBody>
      </p:sp>
      <p:sp>
        <p:nvSpPr>
          <p:cNvPr id="4" name="四角形: 角を丸くする 3">
            <a:extLst>
              <a:ext uri="{FF2B5EF4-FFF2-40B4-BE49-F238E27FC236}">
                <a16:creationId xmlns:a16="http://schemas.microsoft.com/office/drawing/2014/main" id="{13DE30B1-591C-41C3-9AB8-E2EEFE447163}"/>
              </a:ext>
            </a:extLst>
          </p:cNvPr>
          <p:cNvSpPr/>
          <p:nvPr/>
        </p:nvSpPr>
        <p:spPr>
          <a:xfrm>
            <a:off x="7215677" y="3246120"/>
            <a:ext cx="4362773" cy="1232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各企業の皆様へ</a:t>
            </a:r>
            <a:endParaRPr kumimoji="1" lang="en-US" altLang="ja-JP" dirty="0"/>
          </a:p>
          <a:p>
            <a:pPr algn="ctr"/>
            <a:r>
              <a:rPr kumimoji="1" lang="ja-JP" altLang="en-US" dirty="0"/>
              <a:t>パワーポイント</a:t>
            </a:r>
            <a:r>
              <a:rPr kumimoji="1" lang="en-US" altLang="ja-JP" dirty="0"/>
              <a:t>1</a:t>
            </a:r>
            <a:r>
              <a:rPr kumimoji="1" lang="ja-JP" altLang="en-US" dirty="0"/>
              <a:t>枚で内容検討お願い</a:t>
            </a:r>
          </a:p>
        </p:txBody>
      </p:sp>
      <p:sp>
        <p:nvSpPr>
          <p:cNvPr id="2" name="四角形: 角を丸くする 1">
            <a:extLst>
              <a:ext uri="{FF2B5EF4-FFF2-40B4-BE49-F238E27FC236}">
                <a16:creationId xmlns:a16="http://schemas.microsoft.com/office/drawing/2014/main" id="{04E6A8F9-766F-4337-A3B6-F2215BA98752}"/>
              </a:ext>
            </a:extLst>
          </p:cNvPr>
          <p:cNvSpPr/>
          <p:nvPr/>
        </p:nvSpPr>
        <p:spPr>
          <a:xfrm>
            <a:off x="6723533" y="4794453"/>
            <a:ext cx="5347063" cy="14234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600" dirty="0"/>
              <a:t>改めて横展開ワーキンググループが重要になります。</a:t>
            </a:r>
            <a:endParaRPr kumimoji="1" lang="en-US" altLang="ja-JP" sz="1600" dirty="0"/>
          </a:p>
          <a:p>
            <a:r>
              <a:rPr kumimoji="1" lang="ja-JP" altLang="en-US" sz="1400" dirty="0"/>
              <a:t>・大阪府下参加自治体のケア</a:t>
            </a:r>
            <a:endParaRPr kumimoji="1" lang="en-US" altLang="ja-JP" sz="1400" dirty="0"/>
          </a:p>
          <a:p>
            <a:r>
              <a:rPr kumimoji="1" lang="ja-JP" altLang="en-US" sz="1400" dirty="0"/>
              <a:t>・福井県下参加自治体のケア</a:t>
            </a:r>
            <a:endParaRPr kumimoji="1" lang="en-US" altLang="ja-JP" sz="1400" dirty="0"/>
          </a:p>
          <a:p>
            <a:r>
              <a:rPr kumimoji="1" lang="ja-JP" altLang="en-US" sz="1400" dirty="0"/>
              <a:t>　　・サービス開発やデータベース構築、</a:t>
            </a:r>
            <a:br>
              <a:rPr kumimoji="1" lang="en-US" altLang="ja-JP" sz="1400" dirty="0"/>
            </a:br>
            <a:r>
              <a:rPr kumimoji="1" lang="ja-JP" altLang="en-US" sz="1400" dirty="0"/>
              <a:t>　　　</a:t>
            </a:r>
            <a:r>
              <a:rPr kumimoji="1" lang="en-US" altLang="ja-JP" sz="1400" dirty="0"/>
              <a:t>JP-LINK</a:t>
            </a:r>
            <a:r>
              <a:rPr kumimoji="1" lang="ja-JP" altLang="en-US" sz="1400" dirty="0"/>
              <a:t>インストール等</a:t>
            </a:r>
          </a:p>
        </p:txBody>
      </p:sp>
    </p:spTree>
    <p:extLst>
      <p:ext uri="{BB962C8B-B14F-4D97-AF65-F5344CB8AC3E}">
        <p14:creationId xmlns:p14="http://schemas.microsoft.com/office/powerpoint/2010/main" val="365521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56EB757-57A3-4E43-A137-A06A24974BD0}"/>
              </a:ext>
            </a:extLst>
          </p:cNvPr>
          <p:cNvSpPr txBox="1"/>
          <p:nvPr/>
        </p:nvSpPr>
        <p:spPr>
          <a:xfrm>
            <a:off x="635726" y="775063"/>
            <a:ext cx="7225055" cy="1477328"/>
          </a:xfrm>
          <a:prstGeom prst="rect">
            <a:avLst/>
          </a:prstGeom>
          <a:noFill/>
        </p:spPr>
        <p:txBody>
          <a:bodyPr wrap="none" rtlCol="0">
            <a:spAutoFit/>
          </a:bodyPr>
          <a:lstStyle/>
          <a:p>
            <a:r>
              <a:rPr kumimoji="1" lang="ja-JP" altLang="en-US" dirty="0"/>
              <a:t>改めて横展開ワーキンググループが重要になります。</a:t>
            </a:r>
            <a:endParaRPr kumimoji="1" lang="en-US" altLang="ja-JP" dirty="0"/>
          </a:p>
          <a:p>
            <a:endParaRPr kumimoji="1" lang="en-US" altLang="ja-JP" dirty="0"/>
          </a:p>
          <a:p>
            <a:r>
              <a:rPr kumimoji="1" lang="ja-JP" altLang="en-US" dirty="0"/>
              <a:t>・大阪府下参加自治体のケア</a:t>
            </a:r>
            <a:endParaRPr kumimoji="1" lang="en-US" altLang="ja-JP" dirty="0"/>
          </a:p>
          <a:p>
            <a:r>
              <a:rPr kumimoji="1" lang="ja-JP" altLang="en-US" dirty="0"/>
              <a:t>・福井県下参加自治体のケア</a:t>
            </a:r>
            <a:endParaRPr kumimoji="1" lang="en-US" altLang="ja-JP" dirty="0"/>
          </a:p>
          <a:p>
            <a:r>
              <a:rPr kumimoji="1" lang="ja-JP" altLang="en-US" dirty="0"/>
              <a:t>　　・サービス開発やデータベース構築、</a:t>
            </a:r>
            <a:r>
              <a:rPr kumimoji="1" lang="en-US" altLang="ja-JP" dirty="0"/>
              <a:t>JP-LINK</a:t>
            </a:r>
            <a:r>
              <a:rPr kumimoji="1" lang="ja-JP" altLang="en-US" dirty="0"/>
              <a:t>インストール等</a:t>
            </a:r>
          </a:p>
        </p:txBody>
      </p:sp>
    </p:spTree>
    <p:extLst>
      <p:ext uri="{BB962C8B-B14F-4D97-AF65-F5344CB8AC3E}">
        <p14:creationId xmlns:p14="http://schemas.microsoft.com/office/powerpoint/2010/main" val="263947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E8CA9B8-0852-4EEF-9E65-67A4AEF1F524}"/>
              </a:ext>
            </a:extLst>
          </p:cNvPr>
          <p:cNvPicPr>
            <a:picLocks noChangeAspect="1"/>
          </p:cNvPicPr>
          <p:nvPr/>
        </p:nvPicPr>
        <p:blipFill rotWithShape="1">
          <a:blip r:embed="rId2"/>
          <a:srcRect l="4506" t="17913" r="3212" b="2223"/>
          <a:stretch/>
        </p:blipFill>
        <p:spPr>
          <a:xfrm>
            <a:off x="1728061" y="2370180"/>
            <a:ext cx="7744384" cy="4021383"/>
          </a:xfrm>
          <a:prstGeom prst="rect">
            <a:avLst/>
          </a:prstGeom>
        </p:spPr>
      </p:pic>
      <p:sp>
        <p:nvSpPr>
          <p:cNvPr id="6" name="正方形/長方形 5">
            <a:extLst>
              <a:ext uri="{FF2B5EF4-FFF2-40B4-BE49-F238E27FC236}">
                <a16:creationId xmlns:a16="http://schemas.microsoft.com/office/drawing/2014/main" id="{834BFAAA-0F09-423E-BE86-A125CD783A3A}"/>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7" name="テキスト ボックス 6">
            <a:extLst>
              <a:ext uri="{FF2B5EF4-FFF2-40B4-BE49-F238E27FC236}">
                <a16:creationId xmlns:a16="http://schemas.microsoft.com/office/drawing/2014/main" id="{F0F5A28A-CF3E-445E-B61F-645F2230A0E3}"/>
              </a:ext>
            </a:extLst>
          </p:cNvPr>
          <p:cNvSpPr txBox="1"/>
          <p:nvPr/>
        </p:nvSpPr>
        <p:spPr>
          <a:xfrm>
            <a:off x="302217" y="538746"/>
            <a:ext cx="11033790" cy="1200329"/>
          </a:xfrm>
          <a:prstGeom prst="rect">
            <a:avLst/>
          </a:prstGeom>
          <a:noFill/>
        </p:spPr>
        <p:txBody>
          <a:bodyPr wrap="none" rtlCol="0">
            <a:spAutoFit/>
          </a:bodyPr>
          <a:lstStyle/>
          <a:p>
            <a:r>
              <a:rPr kumimoji="1" lang="en-US" altLang="ja-JP" dirty="0"/>
              <a:t>2</a:t>
            </a:r>
            <a:r>
              <a:rPr kumimoji="1" lang="ja-JP" altLang="en-US" dirty="0"/>
              <a:t>月に入ると、最終報告書に向けて進みます。</a:t>
            </a:r>
            <a:br>
              <a:rPr kumimoji="1" lang="en-US" altLang="ja-JP" dirty="0"/>
            </a:br>
            <a:r>
              <a:rPr kumimoji="1" lang="ja-JP" altLang="en-US" dirty="0"/>
              <a:t>資料作成などいっぱいありますので、ご協力お願い致します。</a:t>
            </a:r>
            <a:br>
              <a:rPr kumimoji="1" lang="en-US" altLang="ja-JP" dirty="0"/>
            </a:br>
            <a:br>
              <a:rPr kumimoji="1" lang="en-US" altLang="ja-JP" dirty="0"/>
            </a:br>
            <a:r>
              <a:rPr kumimoji="1" lang="ja-JP" altLang="en-US" dirty="0"/>
              <a:t>・契約書類の再度チェックもあるので、場合により修正など必要にあることもあるのでご協力ください。</a:t>
            </a:r>
            <a:endParaRPr kumimoji="1" lang="en-US" altLang="ja-JP" dirty="0"/>
          </a:p>
        </p:txBody>
      </p:sp>
    </p:spTree>
    <p:extLst>
      <p:ext uri="{BB962C8B-B14F-4D97-AF65-F5344CB8AC3E}">
        <p14:creationId xmlns:p14="http://schemas.microsoft.com/office/powerpoint/2010/main" val="93877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043360-7875-4BFF-8555-AEB692FC60D8}"/>
              </a:ext>
            </a:extLst>
          </p:cNvPr>
          <p:cNvPicPr>
            <a:picLocks noChangeAspect="1"/>
          </p:cNvPicPr>
          <p:nvPr/>
        </p:nvPicPr>
        <p:blipFill rotWithShape="1">
          <a:blip r:embed="rId2">
            <a:extLst>
              <a:ext uri="{28A0092B-C50C-407E-A947-70E740481C1C}">
                <a14:useLocalDpi xmlns:a14="http://schemas.microsoft.com/office/drawing/2010/main" val="0"/>
              </a:ext>
            </a:extLst>
          </a:blip>
          <a:srcRect b="3187"/>
          <a:stretch/>
        </p:blipFill>
        <p:spPr>
          <a:xfrm>
            <a:off x="7020732" y="658678"/>
            <a:ext cx="4726350" cy="5935850"/>
          </a:xfrm>
          <a:prstGeom prst="rect">
            <a:avLst/>
          </a:prstGeom>
        </p:spPr>
      </p:pic>
      <p:sp>
        <p:nvSpPr>
          <p:cNvPr id="4" name="正方形/長方形 3">
            <a:extLst>
              <a:ext uri="{FF2B5EF4-FFF2-40B4-BE49-F238E27FC236}">
                <a16:creationId xmlns:a16="http://schemas.microsoft.com/office/drawing/2014/main" id="{41C4CC5B-63FC-4E92-AA26-AA9FBDD3BF2F}"/>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5" name="テキスト ボックス 4">
            <a:extLst>
              <a:ext uri="{FF2B5EF4-FFF2-40B4-BE49-F238E27FC236}">
                <a16:creationId xmlns:a16="http://schemas.microsoft.com/office/drawing/2014/main" id="{F14CA03A-4FA8-4FA7-B999-2C09261D96EF}"/>
              </a:ext>
            </a:extLst>
          </p:cNvPr>
          <p:cNvSpPr txBox="1"/>
          <p:nvPr/>
        </p:nvSpPr>
        <p:spPr>
          <a:xfrm>
            <a:off x="441702" y="1022888"/>
            <a:ext cx="5493812" cy="4524315"/>
          </a:xfrm>
          <a:prstGeom prst="rect">
            <a:avLst/>
          </a:prstGeom>
          <a:noFill/>
        </p:spPr>
        <p:txBody>
          <a:bodyPr wrap="none" rtlCol="0">
            <a:spAutoFit/>
          </a:bodyPr>
          <a:lstStyle/>
          <a:p>
            <a:r>
              <a:rPr kumimoji="1" lang="ja-JP" altLang="en-US" b="1" dirty="0"/>
              <a:t>各企業向けフォーマット</a:t>
            </a:r>
            <a:endParaRPr kumimoji="1" lang="en-US" altLang="ja-JP" b="1" dirty="0"/>
          </a:p>
          <a:p>
            <a:endParaRPr kumimoji="1" lang="en-US" altLang="ja-JP" dirty="0"/>
          </a:p>
          <a:p>
            <a:r>
              <a:rPr kumimoji="1" lang="ja-JP" altLang="en-US" dirty="0"/>
              <a:t>　・定例会後、事務局よりファイルを送付します。</a:t>
            </a:r>
            <a:endParaRPr kumimoji="1" lang="en-US" altLang="ja-JP" dirty="0"/>
          </a:p>
          <a:p>
            <a:endParaRPr kumimoji="1" lang="en-US" altLang="ja-JP" dirty="0"/>
          </a:p>
          <a:p>
            <a:r>
              <a:rPr kumimoji="1" lang="ja-JP" altLang="en-US" dirty="0"/>
              <a:t>　・</a:t>
            </a:r>
            <a:r>
              <a:rPr kumimoji="1" lang="en-US" altLang="ja-JP" dirty="0"/>
              <a:t>2</a:t>
            </a:r>
            <a:r>
              <a:rPr kumimoji="1" lang="ja-JP" altLang="en-US" dirty="0"/>
              <a:t>月末までに提出をお願いします。・・・②</a:t>
            </a:r>
            <a:br>
              <a:rPr kumimoji="1" lang="en-US" altLang="ja-JP" dirty="0"/>
            </a:br>
            <a:r>
              <a:rPr kumimoji="1" lang="ja-JP" altLang="en-US" dirty="0"/>
              <a:t>　　（修正が何度も入ると思います）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5</a:t>
            </a:r>
            <a:r>
              <a:rPr kumimoji="1" lang="ja-JP" altLang="en-US" dirty="0"/>
              <a:t>日が最終</a:t>
            </a:r>
            <a:r>
              <a:rPr kumimoji="1" lang="en-US" altLang="ja-JP" dirty="0"/>
              <a:t>FIX</a:t>
            </a:r>
            <a:r>
              <a:rPr kumimoji="1" lang="ja-JP" altLang="en-US" dirty="0"/>
              <a:t>をしたい日・・・①</a:t>
            </a:r>
            <a:br>
              <a:rPr kumimoji="1" lang="en-US" altLang="ja-JP" dirty="0"/>
            </a:br>
            <a:r>
              <a:rPr kumimoji="1" lang="ja-JP" altLang="en-US" dirty="0"/>
              <a:t>　　（そこから江川が最終調整します）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11</a:t>
            </a:r>
            <a:r>
              <a:rPr kumimoji="1" lang="ja-JP" altLang="en-US" dirty="0"/>
              <a:t>日 総務省への提出</a:t>
            </a:r>
            <a:endParaRPr kumimoji="1" lang="en-US" altLang="ja-JP" dirty="0"/>
          </a:p>
          <a:p>
            <a:endParaRPr kumimoji="1" lang="en-US" altLang="ja-JP" dirty="0"/>
          </a:p>
          <a:p>
            <a:r>
              <a:rPr kumimoji="1" lang="ja-JP" altLang="en-US" b="1" dirty="0"/>
              <a:t>①</a:t>
            </a:r>
            <a:r>
              <a:rPr kumimoji="1" lang="en-US" altLang="ja-JP" b="1" dirty="0"/>
              <a:t>CSPFC</a:t>
            </a:r>
            <a:r>
              <a:rPr kumimoji="1" lang="ja-JP" altLang="en-US" b="1" dirty="0"/>
              <a:t>へ提出</a:t>
            </a:r>
            <a:endParaRPr kumimoji="1" lang="en-US" altLang="ja-JP" b="1" dirty="0"/>
          </a:p>
          <a:p>
            <a:r>
              <a:rPr kumimoji="1" lang="ja-JP" altLang="en-US" dirty="0"/>
              <a:t>　</a:t>
            </a:r>
            <a:r>
              <a:rPr kumimoji="1" lang="en-US" altLang="ja-JP" dirty="0"/>
              <a:t>OZ1,NEC</a:t>
            </a:r>
            <a:r>
              <a:rPr kumimoji="1" lang="ja-JP" altLang="en-US" dirty="0"/>
              <a:t>ネッツエスアイ</a:t>
            </a:r>
            <a:r>
              <a:rPr kumimoji="1" lang="en-US" altLang="ja-JP" dirty="0"/>
              <a:t>,</a:t>
            </a:r>
            <a:r>
              <a:rPr kumimoji="1" lang="ja-JP" altLang="en-US" dirty="0"/>
              <a:t>三井住友海上</a:t>
            </a:r>
            <a:br>
              <a:rPr kumimoji="1" lang="en-US" altLang="ja-JP" dirty="0"/>
            </a:br>
            <a:br>
              <a:rPr kumimoji="1" lang="en-US" altLang="ja-JP" dirty="0"/>
            </a:br>
            <a:r>
              <a:rPr kumimoji="1" lang="ja-JP" altLang="en-US" dirty="0"/>
              <a:t>②</a:t>
            </a:r>
            <a:r>
              <a:rPr kumimoji="1" lang="en-US" altLang="ja-JP" b="1" dirty="0"/>
              <a:t>OZ1,NEC</a:t>
            </a:r>
            <a:r>
              <a:rPr kumimoji="1" lang="ja-JP" altLang="en-US" b="1" dirty="0"/>
              <a:t>ネッツエスアイ</a:t>
            </a:r>
            <a:r>
              <a:rPr kumimoji="1" lang="en-US" altLang="ja-JP" b="1" dirty="0"/>
              <a:t>,</a:t>
            </a:r>
            <a:r>
              <a:rPr kumimoji="1" lang="ja-JP" altLang="en-US" b="1" dirty="0"/>
              <a:t>三井住友海上へ提出</a:t>
            </a:r>
            <a:br>
              <a:rPr kumimoji="1" lang="en-US" altLang="ja-JP" dirty="0"/>
            </a:br>
            <a:r>
              <a:rPr kumimoji="1" lang="ja-JP" altLang="en-US" dirty="0"/>
              <a:t>　各企業</a:t>
            </a:r>
            <a:br>
              <a:rPr kumimoji="1" lang="en-US" altLang="ja-JP" dirty="0"/>
            </a:br>
            <a:endParaRPr kumimoji="1" lang="ja-JP" altLang="en-US" dirty="0"/>
          </a:p>
        </p:txBody>
      </p:sp>
    </p:spTree>
    <p:extLst>
      <p:ext uri="{BB962C8B-B14F-4D97-AF65-F5344CB8AC3E}">
        <p14:creationId xmlns:p14="http://schemas.microsoft.com/office/powerpoint/2010/main" val="65401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a:extLst>
              <a:ext uri="{FF2B5EF4-FFF2-40B4-BE49-F238E27FC236}">
                <a16:creationId xmlns:a16="http://schemas.microsoft.com/office/drawing/2014/main" id="{DD087DB2-68A5-4476-9FF1-9904AFC6C3A8}"/>
              </a:ext>
            </a:extLst>
          </p:cNvPr>
          <p:cNvGrpSpPr/>
          <p:nvPr/>
        </p:nvGrpSpPr>
        <p:grpSpPr>
          <a:xfrm>
            <a:off x="6249275" y="1286349"/>
            <a:ext cx="5096435" cy="3328147"/>
            <a:chOff x="2070847" y="1380565"/>
            <a:chExt cx="6795247" cy="4437529"/>
          </a:xfrm>
        </p:grpSpPr>
        <p:pic>
          <p:nvPicPr>
            <p:cNvPr id="44" name="図 43">
              <a:extLst>
                <a:ext uri="{FF2B5EF4-FFF2-40B4-BE49-F238E27FC236}">
                  <a16:creationId xmlns:a16="http://schemas.microsoft.com/office/drawing/2014/main" id="{B275C7AF-0280-4BD5-8983-772E0424CB3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426" t="14292" r="15951" b="14346"/>
            <a:stretch/>
          </p:blipFill>
          <p:spPr>
            <a:xfrm>
              <a:off x="2465293" y="1380566"/>
              <a:ext cx="6400801" cy="4437528"/>
            </a:xfrm>
            <a:prstGeom prst="rect">
              <a:avLst/>
            </a:prstGeom>
          </p:spPr>
        </p:pic>
        <p:sp>
          <p:nvSpPr>
            <p:cNvPr id="45" name="正方形/長方形 44">
              <a:extLst>
                <a:ext uri="{FF2B5EF4-FFF2-40B4-BE49-F238E27FC236}">
                  <a16:creationId xmlns:a16="http://schemas.microsoft.com/office/drawing/2014/main" id="{2BDF6ECE-4379-460F-A6F5-43364784A0B9}"/>
                </a:ext>
              </a:extLst>
            </p:cNvPr>
            <p:cNvSpPr/>
            <p:nvPr/>
          </p:nvSpPr>
          <p:spPr>
            <a:xfrm>
              <a:off x="2070847" y="1380565"/>
              <a:ext cx="2647848" cy="1362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latin typeface="BIZ UDゴシック" panose="020B0400000000000000" pitchFamily="49" charset="-128"/>
                <a:ea typeface="BIZ UDゴシック" panose="020B0400000000000000" pitchFamily="49" charset="-128"/>
              </a:endParaRPr>
            </a:p>
          </p:txBody>
        </p:sp>
      </p:grpSp>
      <p:pic>
        <p:nvPicPr>
          <p:cNvPr id="6" name="Picture 6" descr="[日本PSE取得品] Segway-Ninebot Kickscooter E25 電動キックスクーター 航空機クラス素材 トリプルブレーキ ムードライト アプリ連携 折りたたみ セグウェイ ナインボット 正規品">
            <a:extLst>
              <a:ext uri="{FF2B5EF4-FFF2-40B4-BE49-F238E27FC236}">
                <a16:creationId xmlns:a16="http://schemas.microsoft.com/office/drawing/2014/main" id="{FCA5609F-386B-4DE8-ACD2-1D6A0340215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621" y="3668989"/>
            <a:ext cx="1663749" cy="2294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日本PSE取得品] Segway-Ninebot Kickscooter E25 電動キックスクーター 航空機クラス素材 トリプルブレーキ ムードライト アプリ連携 折りたたみ セグウェイ ナインボット 正規品">
            <a:extLst>
              <a:ext uri="{FF2B5EF4-FFF2-40B4-BE49-F238E27FC236}">
                <a16:creationId xmlns:a16="http://schemas.microsoft.com/office/drawing/2014/main" id="{7679A803-06A0-4224-805C-A0FD428156B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1119" y="3668989"/>
            <a:ext cx="1663749" cy="2294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日本PSE取得品] Segway-Ninebot Kickscooter E25 電動キックスクーター 航空機クラス素材 トリプルブレーキ ムードライト アプリ連携 折りたたみ セグウェイ ナインボット 正規品">
            <a:extLst>
              <a:ext uri="{FF2B5EF4-FFF2-40B4-BE49-F238E27FC236}">
                <a16:creationId xmlns:a16="http://schemas.microsoft.com/office/drawing/2014/main" id="{2F219357-BD43-49AF-825B-5E9A8772E32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9010" y="3668989"/>
            <a:ext cx="1663749" cy="2294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日本PSE取得品] Segway-Ninebot Kickscooter E25 電動キックスクーター 航空機クラス素材 トリプルブレーキ ムードライト アプリ連携 折りたたみ セグウェイ ナインボット 正規品">
            <a:extLst>
              <a:ext uri="{FF2B5EF4-FFF2-40B4-BE49-F238E27FC236}">
                <a16:creationId xmlns:a16="http://schemas.microsoft.com/office/drawing/2014/main" id="{EAE0E91C-FEDF-464A-99D9-53ACD4F752F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8855" y="3668989"/>
            <a:ext cx="1663749" cy="229482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3ED9EF1D-B903-42ED-A90C-3396FB5A3A91}"/>
              </a:ext>
            </a:extLst>
          </p:cNvPr>
          <p:cNvSpPr txBox="1"/>
          <p:nvPr/>
        </p:nvSpPr>
        <p:spPr>
          <a:xfrm>
            <a:off x="475346" y="544861"/>
            <a:ext cx="4995556" cy="2277547"/>
          </a:xfrm>
          <a:prstGeom prst="rect">
            <a:avLst/>
          </a:prstGeom>
          <a:noFill/>
        </p:spPr>
        <p:txBody>
          <a:bodyPr wrap="square" rtlCol="0">
            <a:spAutoFit/>
          </a:bodyPr>
          <a:lstStyle/>
          <a:p>
            <a:r>
              <a:rPr kumimoji="1" lang="ja-JP" altLang="en-US" sz="2000" b="1" dirty="0"/>
              <a:t>スマホ教室、イベントで講習会</a:t>
            </a:r>
            <a:endParaRPr kumimoji="1" lang="en-US" altLang="ja-JP" sz="2000" b="1" dirty="0"/>
          </a:p>
          <a:p>
            <a:r>
              <a:rPr kumimoji="1" lang="ja-JP" altLang="en-US" sz="2000" b="1" dirty="0"/>
              <a:t>　・簡単管理アプリ（無償）</a:t>
            </a:r>
            <a:endParaRPr kumimoji="1" lang="en-US" altLang="ja-JP" sz="2000" b="1" dirty="0"/>
          </a:p>
          <a:p>
            <a:r>
              <a:rPr kumimoji="1" lang="ja-JP" altLang="en-US" sz="2000" b="1" dirty="0"/>
              <a:t>　・電動キックボード無償貸し出し</a:t>
            </a:r>
            <a:br>
              <a:rPr kumimoji="1" lang="en-US" altLang="ja-JP" sz="2000" b="1" dirty="0"/>
            </a:br>
            <a:r>
              <a:rPr kumimoji="1" lang="ja-JP" altLang="en-US" sz="2000" b="1" dirty="0"/>
              <a:t>　　（配置検討）</a:t>
            </a:r>
            <a:endParaRPr kumimoji="1" lang="en-US" altLang="ja-JP" sz="2000" b="1" dirty="0"/>
          </a:p>
          <a:p>
            <a:endParaRPr kumimoji="1" lang="en-US" altLang="ja-JP" sz="600" b="1" dirty="0"/>
          </a:p>
          <a:p>
            <a:r>
              <a:rPr kumimoji="1" lang="ja-JP" altLang="en-US" sz="2000" b="1" dirty="0"/>
              <a:t>電動キックボードチャレンジ</a:t>
            </a:r>
            <a:endParaRPr kumimoji="1" lang="en-US" altLang="ja-JP" sz="2000" b="1" dirty="0"/>
          </a:p>
          <a:p>
            <a:r>
              <a:rPr kumimoji="1" lang="ja-JP" altLang="en-US" dirty="0"/>
              <a:t>　何歳くらいまでの人が使えるか？</a:t>
            </a:r>
            <a:endParaRPr kumimoji="1" lang="en-US" altLang="ja-JP" dirty="0"/>
          </a:p>
          <a:p>
            <a:r>
              <a:rPr kumimoji="1" lang="ja-JP" altLang="en-US" dirty="0"/>
              <a:t>　使ってみたいと思えるか？</a:t>
            </a:r>
          </a:p>
        </p:txBody>
      </p:sp>
      <p:pic>
        <p:nvPicPr>
          <p:cNvPr id="12" name="Picture 8" descr="電動キックボードのイラスト（女性・ヘルメットあり）">
            <a:extLst>
              <a:ext uri="{FF2B5EF4-FFF2-40B4-BE49-F238E27FC236}">
                <a16:creationId xmlns:a16="http://schemas.microsoft.com/office/drawing/2014/main" id="{671B7891-F2D9-48E5-A95E-320A7667E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9268" y="1056453"/>
            <a:ext cx="671042" cy="860310"/>
          </a:xfrm>
          <a:prstGeom prst="rect">
            <a:avLst/>
          </a:prstGeom>
          <a:noFill/>
          <a:extLst>
            <a:ext uri="{909E8E84-426E-40DD-AFC4-6F175D3DCCD1}">
              <a14:hiddenFill xmlns:a14="http://schemas.microsoft.com/office/drawing/2010/main">
                <a:solidFill>
                  <a:srgbClr val="FFFFFF"/>
                </a:solidFill>
              </a14:hiddenFill>
            </a:ext>
          </a:extLst>
        </p:spPr>
      </p:pic>
      <p:sp>
        <p:nvSpPr>
          <p:cNvPr id="46" name="楕円 45">
            <a:extLst>
              <a:ext uri="{FF2B5EF4-FFF2-40B4-BE49-F238E27FC236}">
                <a16:creationId xmlns:a16="http://schemas.microsoft.com/office/drawing/2014/main" id="{4936FF27-5448-45B7-904D-06DAB2A5EA2C}"/>
              </a:ext>
            </a:extLst>
          </p:cNvPr>
          <p:cNvSpPr/>
          <p:nvPr/>
        </p:nvSpPr>
        <p:spPr>
          <a:xfrm>
            <a:off x="7245394" y="2308327"/>
            <a:ext cx="1445278" cy="124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楕円 46">
            <a:extLst>
              <a:ext uri="{FF2B5EF4-FFF2-40B4-BE49-F238E27FC236}">
                <a16:creationId xmlns:a16="http://schemas.microsoft.com/office/drawing/2014/main" id="{D1FDFE70-5EBF-42CC-A6F7-2DF3E9422844}"/>
              </a:ext>
            </a:extLst>
          </p:cNvPr>
          <p:cNvSpPr/>
          <p:nvPr/>
        </p:nvSpPr>
        <p:spPr>
          <a:xfrm>
            <a:off x="9369909" y="1797338"/>
            <a:ext cx="1445278" cy="124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69559D6F-CC49-4E4C-A88C-C439BDD9E0BB}"/>
              </a:ext>
            </a:extLst>
          </p:cNvPr>
          <p:cNvSpPr txBox="1"/>
          <p:nvPr/>
        </p:nvSpPr>
        <p:spPr>
          <a:xfrm>
            <a:off x="1534332" y="30998"/>
            <a:ext cx="4493538" cy="461665"/>
          </a:xfrm>
          <a:prstGeom prst="rect">
            <a:avLst/>
          </a:prstGeom>
          <a:noFill/>
        </p:spPr>
        <p:txBody>
          <a:bodyPr wrap="none" rtlCol="0">
            <a:spAutoFit/>
          </a:bodyPr>
          <a:lstStyle/>
          <a:p>
            <a:r>
              <a:rPr kumimoji="1" lang="ja-JP" altLang="en-US" sz="2400" b="1" dirty="0">
                <a:solidFill>
                  <a:schemeClr val="bg1"/>
                </a:solidFill>
              </a:rPr>
              <a:t>スマートモビリティチャレンジ</a:t>
            </a:r>
          </a:p>
        </p:txBody>
      </p:sp>
      <p:cxnSp>
        <p:nvCxnSpPr>
          <p:cNvPr id="50" name="直線矢印コネクタ 49">
            <a:extLst>
              <a:ext uri="{FF2B5EF4-FFF2-40B4-BE49-F238E27FC236}">
                <a16:creationId xmlns:a16="http://schemas.microsoft.com/office/drawing/2014/main" id="{06C2EDF9-E512-4B70-A0D6-EFA3E66AC832}"/>
              </a:ext>
            </a:extLst>
          </p:cNvPr>
          <p:cNvCxnSpPr>
            <a:cxnSpLocks/>
            <a:stCxn id="46" idx="2"/>
            <a:endCxn id="46" idx="6"/>
          </p:cNvCxnSpPr>
          <p:nvPr/>
        </p:nvCxnSpPr>
        <p:spPr>
          <a:xfrm>
            <a:off x="7245394" y="2933080"/>
            <a:ext cx="1445278"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047A9418-A7DC-408C-AC5E-7AFA7AD7C06E}"/>
              </a:ext>
            </a:extLst>
          </p:cNvPr>
          <p:cNvSpPr txBox="1"/>
          <p:nvPr/>
        </p:nvSpPr>
        <p:spPr>
          <a:xfrm>
            <a:off x="7138519" y="1964722"/>
            <a:ext cx="1569660" cy="369332"/>
          </a:xfrm>
          <a:prstGeom prst="rect">
            <a:avLst/>
          </a:prstGeom>
          <a:noFill/>
        </p:spPr>
        <p:txBody>
          <a:bodyPr wrap="none" rtlCol="0">
            <a:spAutoFit/>
          </a:bodyPr>
          <a:lstStyle/>
          <a:p>
            <a:r>
              <a:rPr kumimoji="1" lang="ja-JP" altLang="en-US" dirty="0"/>
              <a:t>直径</a:t>
            </a:r>
            <a:r>
              <a:rPr kumimoji="1" lang="en-US" altLang="ja-JP" dirty="0"/>
              <a:t>10Km</a:t>
            </a:r>
            <a:r>
              <a:rPr kumimoji="1" lang="ja-JP" altLang="en-US" dirty="0"/>
              <a:t>目安</a:t>
            </a:r>
          </a:p>
        </p:txBody>
      </p:sp>
      <p:sp>
        <p:nvSpPr>
          <p:cNvPr id="53" name="テキスト ボックス 52">
            <a:extLst>
              <a:ext uri="{FF2B5EF4-FFF2-40B4-BE49-F238E27FC236}">
                <a16:creationId xmlns:a16="http://schemas.microsoft.com/office/drawing/2014/main" id="{9E874979-FBF0-41FE-8312-646B7F3D707F}"/>
              </a:ext>
            </a:extLst>
          </p:cNvPr>
          <p:cNvSpPr txBox="1"/>
          <p:nvPr/>
        </p:nvSpPr>
        <p:spPr>
          <a:xfrm>
            <a:off x="5830820" y="5502150"/>
            <a:ext cx="5955476" cy="923330"/>
          </a:xfrm>
          <a:prstGeom prst="rect">
            <a:avLst/>
          </a:prstGeom>
          <a:noFill/>
        </p:spPr>
        <p:txBody>
          <a:bodyPr wrap="none" rtlCol="0">
            <a:spAutoFit/>
          </a:bodyPr>
          <a:lstStyle/>
          <a:p>
            <a:r>
              <a:rPr kumimoji="1" lang="en-US" altLang="ja-JP" dirty="0" err="1"/>
              <a:t>Bitkey</a:t>
            </a:r>
            <a:r>
              <a:rPr kumimoji="1" lang="ja-JP" altLang="en-US" dirty="0"/>
              <a:t>の</a:t>
            </a:r>
            <a:r>
              <a:rPr kumimoji="1" lang="en-US" altLang="ja-JP" dirty="0"/>
              <a:t>300</a:t>
            </a:r>
            <a:r>
              <a:rPr kumimoji="1" lang="ja-JP" altLang="en-US" dirty="0"/>
              <a:t>台スマートロックが難しいので</a:t>
            </a:r>
            <a:br>
              <a:rPr kumimoji="1" lang="en-US" altLang="ja-JP" dirty="0"/>
            </a:br>
            <a:r>
              <a:rPr kumimoji="1" lang="ja-JP" altLang="en-US" dirty="0"/>
              <a:t>電動キックボードにも</a:t>
            </a:r>
            <a:r>
              <a:rPr kumimoji="1" lang="en-US" altLang="ja-JP" dirty="0"/>
              <a:t>Try</a:t>
            </a:r>
          </a:p>
          <a:p>
            <a:r>
              <a:rPr kumimoji="1" lang="ja-JP" altLang="en-US" dirty="0"/>
              <a:t>（おてつたびと連携して旅行者や町民で遊んでもらう）</a:t>
            </a:r>
          </a:p>
        </p:txBody>
      </p:sp>
      <p:sp>
        <p:nvSpPr>
          <p:cNvPr id="55" name="吹き出し: 四角形 54">
            <a:extLst>
              <a:ext uri="{FF2B5EF4-FFF2-40B4-BE49-F238E27FC236}">
                <a16:creationId xmlns:a16="http://schemas.microsoft.com/office/drawing/2014/main" id="{ECA9F24E-2E00-458A-80D2-A1C06E73BDD7}"/>
              </a:ext>
            </a:extLst>
          </p:cNvPr>
          <p:cNvSpPr/>
          <p:nvPr/>
        </p:nvSpPr>
        <p:spPr>
          <a:xfrm>
            <a:off x="4572000" y="4153546"/>
            <a:ext cx="2224007" cy="526942"/>
          </a:xfrm>
          <a:prstGeom prst="wedgeRectCallout">
            <a:avLst>
              <a:gd name="adj1" fmla="val -75020"/>
              <a:gd name="adj2" fmla="val 31465"/>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400" dirty="0"/>
              <a:t>ミマモルメ</a:t>
            </a:r>
            <a:endParaRPr kumimoji="1" lang="en-US" altLang="ja-JP" sz="1400" dirty="0"/>
          </a:p>
          <a:p>
            <a:r>
              <a:rPr kumimoji="1" lang="ja-JP" altLang="en-US" sz="1400" dirty="0"/>
              <a:t>ぐるぐる巻きで付ける？</a:t>
            </a:r>
          </a:p>
        </p:txBody>
      </p:sp>
      <p:sp>
        <p:nvSpPr>
          <p:cNvPr id="56" name="テキスト ボックス 55">
            <a:extLst>
              <a:ext uri="{FF2B5EF4-FFF2-40B4-BE49-F238E27FC236}">
                <a16:creationId xmlns:a16="http://schemas.microsoft.com/office/drawing/2014/main" id="{0899090F-9664-44FD-95BD-1215E54A129A}"/>
              </a:ext>
            </a:extLst>
          </p:cNvPr>
          <p:cNvSpPr txBox="1"/>
          <p:nvPr/>
        </p:nvSpPr>
        <p:spPr>
          <a:xfrm>
            <a:off x="1034131" y="6005314"/>
            <a:ext cx="3877985" cy="369332"/>
          </a:xfrm>
          <a:prstGeom prst="rect">
            <a:avLst/>
          </a:prstGeom>
          <a:noFill/>
        </p:spPr>
        <p:txBody>
          <a:bodyPr wrap="none" rtlCol="0">
            <a:spAutoFit/>
          </a:bodyPr>
          <a:lstStyle/>
          <a:p>
            <a:r>
              <a:rPr kumimoji="1" lang="ja-JP" altLang="en-US" dirty="0"/>
              <a:t>管理アプリは豊能アプリで貸し出し</a:t>
            </a:r>
          </a:p>
        </p:txBody>
      </p:sp>
      <p:sp>
        <p:nvSpPr>
          <p:cNvPr id="57" name="吹き出し: 四角形 56">
            <a:extLst>
              <a:ext uri="{FF2B5EF4-FFF2-40B4-BE49-F238E27FC236}">
                <a16:creationId xmlns:a16="http://schemas.microsoft.com/office/drawing/2014/main" id="{04694FA8-9B6D-4172-841E-3FBFD0E00FD9}"/>
              </a:ext>
            </a:extLst>
          </p:cNvPr>
          <p:cNvSpPr/>
          <p:nvPr/>
        </p:nvSpPr>
        <p:spPr>
          <a:xfrm>
            <a:off x="4715391" y="3555756"/>
            <a:ext cx="2224007" cy="526942"/>
          </a:xfrm>
          <a:prstGeom prst="wedgeRectCallout">
            <a:avLst>
              <a:gd name="adj1" fmla="val -75020"/>
              <a:gd name="adj2" fmla="val 31465"/>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400" dirty="0"/>
              <a:t>盗難防止で、豊能カラーで黄色に塗る？</a:t>
            </a:r>
          </a:p>
        </p:txBody>
      </p:sp>
      <p:sp>
        <p:nvSpPr>
          <p:cNvPr id="58" name="吹き出し: 四角形 57">
            <a:extLst>
              <a:ext uri="{FF2B5EF4-FFF2-40B4-BE49-F238E27FC236}">
                <a16:creationId xmlns:a16="http://schemas.microsoft.com/office/drawing/2014/main" id="{F0BD553A-19C8-43D2-ACE6-F48F3C4F27B1}"/>
              </a:ext>
            </a:extLst>
          </p:cNvPr>
          <p:cNvSpPr/>
          <p:nvPr/>
        </p:nvSpPr>
        <p:spPr>
          <a:xfrm>
            <a:off x="4475827" y="4743713"/>
            <a:ext cx="2224007" cy="526942"/>
          </a:xfrm>
          <a:prstGeom prst="wedgeRectCallout">
            <a:avLst>
              <a:gd name="adj1" fmla="val -75020"/>
              <a:gd name="adj2" fmla="val 31465"/>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400" dirty="0"/>
              <a:t>スポンサー企業募集</a:t>
            </a:r>
            <a:endParaRPr kumimoji="1" lang="en-US" altLang="ja-JP" sz="1400" dirty="0"/>
          </a:p>
          <a:p>
            <a:r>
              <a:rPr kumimoji="1" lang="ja-JP" altLang="en-US" sz="1400" dirty="0"/>
              <a:t>（会社のロゴ）</a:t>
            </a:r>
          </a:p>
        </p:txBody>
      </p:sp>
      <p:sp>
        <p:nvSpPr>
          <p:cNvPr id="59" name="吹き出し: 四角形 58">
            <a:extLst>
              <a:ext uri="{FF2B5EF4-FFF2-40B4-BE49-F238E27FC236}">
                <a16:creationId xmlns:a16="http://schemas.microsoft.com/office/drawing/2014/main" id="{F5B485B6-5CE6-4B0F-9089-63DF5C3FA396}"/>
              </a:ext>
            </a:extLst>
          </p:cNvPr>
          <p:cNvSpPr/>
          <p:nvPr/>
        </p:nvSpPr>
        <p:spPr>
          <a:xfrm>
            <a:off x="1811120" y="3079350"/>
            <a:ext cx="2561640" cy="349650"/>
          </a:xfrm>
          <a:prstGeom prst="wedgeRectCallout">
            <a:avLst>
              <a:gd name="adj1" fmla="val -20956"/>
              <a:gd name="adj2" fmla="val 94659"/>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400" dirty="0"/>
              <a:t>三井住友海上の保険はある？</a:t>
            </a:r>
          </a:p>
        </p:txBody>
      </p:sp>
    </p:spTree>
    <p:extLst>
      <p:ext uri="{BB962C8B-B14F-4D97-AF65-F5344CB8AC3E}">
        <p14:creationId xmlns:p14="http://schemas.microsoft.com/office/powerpoint/2010/main" val="201492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308F412-B5DF-4876-9E61-A0843A81CA1E}"/>
              </a:ext>
            </a:extLst>
          </p:cNvPr>
          <p:cNvSpPr txBox="1"/>
          <p:nvPr/>
        </p:nvSpPr>
        <p:spPr>
          <a:xfrm>
            <a:off x="458832" y="913310"/>
            <a:ext cx="5987688" cy="3785652"/>
          </a:xfrm>
          <a:prstGeom prst="rect">
            <a:avLst/>
          </a:prstGeom>
          <a:noFill/>
        </p:spPr>
        <p:txBody>
          <a:bodyPr wrap="square" rtlCol="0">
            <a:spAutoFit/>
          </a:bodyPr>
          <a:lstStyle/>
          <a:p>
            <a:r>
              <a:rPr lang="ja-JP" altLang="en-US" sz="2400" b="0" i="0" dirty="0">
                <a:effectLst/>
                <a:latin typeface="Segoe UI Historic" panose="020B0502040204020203" pitchFamily="34" charset="0"/>
              </a:rPr>
              <a:t>豊能アプリ（現在）</a:t>
            </a:r>
            <a:endParaRPr lang="en-US" altLang="ja-JP" sz="2400" b="0" i="0" dirty="0">
              <a:effectLst/>
              <a:latin typeface="Segoe UI Historic" panose="020B0502040204020203" pitchFamily="34" charset="0"/>
            </a:endParaRPr>
          </a:p>
          <a:p>
            <a:endParaRPr lang="en-US" altLang="ja-JP" sz="2400" dirty="0">
              <a:latin typeface="Segoe UI Historic" panose="020B0502040204020203" pitchFamily="34" charset="0"/>
            </a:endParaRPr>
          </a:p>
          <a:p>
            <a:r>
              <a:rPr lang="ja-JP" altLang="en-US" sz="2400" b="1" i="0" dirty="0">
                <a:solidFill>
                  <a:srgbClr val="C00000"/>
                </a:solidFill>
                <a:effectLst/>
                <a:latin typeface="Segoe UI Historic" panose="020B0502040204020203" pitchFamily="34" charset="0"/>
              </a:rPr>
              <a:t>とよのんスマートシティ</a:t>
            </a:r>
            <a:endParaRPr lang="en-US" altLang="ja-JP" sz="2400" b="1" i="0" dirty="0">
              <a:solidFill>
                <a:srgbClr val="C00000"/>
              </a:solidFill>
              <a:effectLst/>
              <a:latin typeface="Segoe UI Historic" panose="020B0502040204020203" pitchFamily="34" charset="0"/>
            </a:endParaRPr>
          </a:p>
          <a:p>
            <a:r>
              <a:rPr lang="ja-JP" altLang="en-US" sz="2400" b="0" i="0" dirty="0">
                <a:solidFill>
                  <a:srgbClr val="050505"/>
                </a:solidFill>
                <a:effectLst/>
                <a:latin typeface="Segoe UI Historic" panose="020B0502040204020203" pitchFamily="34" charset="0"/>
              </a:rPr>
              <a:t>とよのんシティー </a:t>
            </a:r>
            <a:endParaRPr lang="en-US" altLang="ja-JP" sz="2400" b="0" i="0" dirty="0">
              <a:solidFill>
                <a:srgbClr val="050505"/>
              </a:solidFill>
              <a:effectLst/>
              <a:latin typeface="Segoe UI Historic" panose="020B0502040204020203" pitchFamily="34" charset="0"/>
            </a:endParaRPr>
          </a:p>
          <a:p>
            <a:r>
              <a:rPr lang="ja-JP" altLang="en-US" sz="2400" b="0" i="0" dirty="0">
                <a:solidFill>
                  <a:srgbClr val="050505"/>
                </a:solidFill>
                <a:effectLst/>
                <a:latin typeface="Segoe UI Historic" panose="020B0502040204020203" pitchFamily="34" charset="0"/>
              </a:rPr>
              <a:t>とよのんシティ</a:t>
            </a:r>
            <a:endParaRPr lang="en-US" altLang="ja-JP" sz="2400" b="0" i="0" dirty="0">
              <a:solidFill>
                <a:srgbClr val="050505"/>
              </a:solidFill>
              <a:effectLst/>
              <a:latin typeface="Segoe UI Historic" panose="020B0502040204020203" pitchFamily="34" charset="0"/>
            </a:endParaRPr>
          </a:p>
          <a:p>
            <a:r>
              <a:rPr lang="ja-JP" altLang="en-US" sz="2400" b="0" i="0" dirty="0">
                <a:solidFill>
                  <a:srgbClr val="050505"/>
                </a:solidFill>
                <a:effectLst/>
                <a:latin typeface="Segoe UI Historic" panose="020B0502040204020203" pitchFamily="34" charset="0"/>
              </a:rPr>
              <a:t>豊能町 公式アプリ </a:t>
            </a:r>
            <a:endParaRPr lang="en-US" altLang="ja-JP" sz="2400" b="0" i="0" dirty="0">
              <a:solidFill>
                <a:srgbClr val="050505"/>
              </a:solidFill>
              <a:effectLst/>
              <a:latin typeface="Segoe UI Historic" panose="020B0502040204020203" pitchFamily="34" charset="0"/>
            </a:endParaRPr>
          </a:p>
          <a:p>
            <a:r>
              <a:rPr lang="ja-JP" altLang="en-US" sz="2400" b="0" i="0" dirty="0">
                <a:solidFill>
                  <a:srgbClr val="050505"/>
                </a:solidFill>
                <a:effectLst/>
                <a:latin typeface="Segoe UI Historic" panose="020B0502040204020203" pitchFamily="34" charset="0"/>
              </a:rPr>
              <a:t>豊能町 まちアプリ</a:t>
            </a:r>
            <a:endParaRPr lang="en-US" altLang="ja-JP" sz="2400" b="0" i="0" dirty="0">
              <a:solidFill>
                <a:srgbClr val="050505"/>
              </a:solidFill>
              <a:effectLst/>
              <a:latin typeface="Segoe UI Historic" panose="020B0502040204020203" pitchFamily="34" charset="0"/>
            </a:endParaRPr>
          </a:p>
          <a:p>
            <a:r>
              <a:rPr lang="ja-JP" altLang="en-US" sz="2400" b="0" i="0" dirty="0">
                <a:solidFill>
                  <a:srgbClr val="050505"/>
                </a:solidFill>
                <a:effectLst/>
                <a:latin typeface="Segoe UI Historic" panose="020B0502040204020203" pitchFamily="34" charset="0"/>
              </a:rPr>
              <a:t>豊能町 住民アプリ </a:t>
            </a:r>
            <a:endParaRPr lang="en-US" altLang="ja-JP" sz="2400" b="0" i="0" dirty="0">
              <a:solidFill>
                <a:srgbClr val="050505"/>
              </a:solidFill>
              <a:effectLst/>
              <a:latin typeface="Segoe UI Historic" panose="020B0502040204020203" pitchFamily="34" charset="0"/>
            </a:endParaRPr>
          </a:p>
          <a:p>
            <a:r>
              <a:rPr lang="ja-JP" altLang="en-US" sz="2400" b="0" i="0" dirty="0">
                <a:solidFill>
                  <a:srgbClr val="050505"/>
                </a:solidFill>
                <a:effectLst/>
                <a:latin typeface="Segoe UI Historic" panose="020B0502040204020203" pitchFamily="34" charset="0"/>
              </a:rPr>
              <a:t>豊能町 スマートサービス</a:t>
            </a:r>
            <a:endParaRPr lang="en-US" altLang="ja-JP" sz="2400" b="0" i="0" dirty="0">
              <a:solidFill>
                <a:srgbClr val="050505"/>
              </a:solidFill>
              <a:effectLst/>
              <a:latin typeface="Segoe UI Historic" panose="020B0502040204020203" pitchFamily="34" charset="0"/>
            </a:endParaRPr>
          </a:p>
          <a:p>
            <a:r>
              <a:rPr lang="ja-JP" altLang="en-US" sz="2400" b="0" i="0" dirty="0">
                <a:solidFill>
                  <a:srgbClr val="050505"/>
                </a:solidFill>
                <a:effectLst/>
                <a:latin typeface="Segoe UI Historic" panose="020B0502040204020203" pitchFamily="34" charset="0"/>
              </a:rPr>
              <a:t>豊能町 スマート便利帳</a:t>
            </a:r>
            <a:endParaRPr kumimoji="1" lang="ja-JP" altLang="en-US" sz="2400" dirty="0"/>
          </a:p>
        </p:txBody>
      </p:sp>
      <p:sp>
        <p:nvSpPr>
          <p:cNvPr id="3" name="テキスト ボックス 2">
            <a:extLst>
              <a:ext uri="{FF2B5EF4-FFF2-40B4-BE49-F238E27FC236}">
                <a16:creationId xmlns:a16="http://schemas.microsoft.com/office/drawing/2014/main" id="{11A21A95-AF92-44DE-B4C8-50D70EC7CC43}"/>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豊能アプリ　正式名称は？</a:t>
            </a:r>
          </a:p>
        </p:txBody>
      </p:sp>
      <p:sp>
        <p:nvSpPr>
          <p:cNvPr id="4" name="テキスト ボックス 3">
            <a:extLst>
              <a:ext uri="{FF2B5EF4-FFF2-40B4-BE49-F238E27FC236}">
                <a16:creationId xmlns:a16="http://schemas.microsoft.com/office/drawing/2014/main" id="{24865979-3A56-4B39-8F59-4C8810CBC201}"/>
              </a:ext>
            </a:extLst>
          </p:cNvPr>
          <p:cNvSpPr txBox="1"/>
          <p:nvPr/>
        </p:nvSpPr>
        <p:spPr>
          <a:xfrm>
            <a:off x="5695628" y="1890793"/>
            <a:ext cx="5262979" cy="2308324"/>
          </a:xfrm>
          <a:prstGeom prst="rect">
            <a:avLst/>
          </a:prstGeom>
          <a:noFill/>
        </p:spPr>
        <p:txBody>
          <a:bodyPr wrap="none" rtlCol="0">
            <a:spAutoFit/>
          </a:bodyPr>
          <a:lstStyle/>
          <a:p>
            <a:pPr algn="ctr"/>
            <a:r>
              <a:rPr kumimoji="1" lang="ja-JP" altLang="en-US" sz="3600" dirty="0"/>
              <a:t>とよのんコンシュルジュ</a:t>
            </a:r>
            <a:br>
              <a:rPr kumimoji="1" lang="en-US" altLang="ja-JP" sz="3600" dirty="0"/>
            </a:br>
            <a:r>
              <a:rPr kumimoji="1" lang="ja-JP" altLang="en-US" sz="3600" dirty="0"/>
              <a:t>（通称：豊能アプリ）</a:t>
            </a:r>
            <a:endParaRPr kumimoji="1" lang="en-US" altLang="ja-JP" sz="3600" dirty="0"/>
          </a:p>
          <a:p>
            <a:pPr algn="ctr"/>
            <a:endParaRPr kumimoji="1" lang="en-US" altLang="ja-JP" sz="3600" dirty="0"/>
          </a:p>
          <a:p>
            <a:pPr algn="ctr"/>
            <a:r>
              <a:rPr kumimoji="1" lang="ja-JP" altLang="en-US" sz="3600" dirty="0"/>
              <a:t>決定でよい？</a:t>
            </a:r>
          </a:p>
        </p:txBody>
      </p:sp>
    </p:spTree>
    <p:extLst>
      <p:ext uri="{BB962C8B-B14F-4D97-AF65-F5344CB8AC3E}">
        <p14:creationId xmlns:p14="http://schemas.microsoft.com/office/powerpoint/2010/main" val="18712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2430DA-6FC4-4A66-9D8E-4EB930253A68}"/>
              </a:ext>
            </a:extLst>
          </p:cNvPr>
          <p:cNvPicPr>
            <a:picLocks noChangeAspect="1"/>
          </p:cNvPicPr>
          <p:nvPr/>
        </p:nvPicPr>
        <p:blipFill rotWithShape="1">
          <a:blip r:embed="rId2"/>
          <a:srcRect l="9091" t="12343" r="22955" b="2902"/>
          <a:stretch/>
        </p:blipFill>
        <p:spPr>
          <a:xfrm>
            <a:off x="199819" y="2828593"/>
            <a:ext cx="4401135" cy="2973343"/>
          </a:xfrm>
          <a:prstGeom prst="rect">
            <a:avLst/>
          </a:prstGeom>
        </p:spPr>
      </p:pic>
      <p:sp>
        <p:nvSpPr>
          <p:cNvPr id="4" name="テキスト ボックス 3">
            <a:extLst>
              <a:ext uri="{FF2B5EF4-FFF2-40B4-BE49-F238E27FC236}">
                <a16:creationId xmlns:a16="http://schemas.microsoft.com/office/drawing/2014/main" id="{EEA1AF79-7C9D-4B68-A777-3E62448685FC}"/>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豊能アプリ　ベータ</a:t>
            </a:r>
            <a:r>
              <a:rPr lang="en-US" altLang="ja-JP" dirty="0">
                <a:solidFill>
                  <a:schemeClr val="bg1"/>
                </a:solidFill>
              </a:rPr>
              <a:t>―</a:t>
            </a:r>
            <a:r>
              <a:rPr lang="ja-JP" altLang="en-US" dirty="0">
                <a:solidFill>
                  <a:schemeClr val="bg1"/>
                </a:solidFill>
              </a:rPr>
              <a:t>版リリース</a:t>
            </a:r>
          </a:p>
        </p:txBody>
      </p:sp>
      <p:sp>
        <p:nvSpPr>
          <p:cNvPr id="5" name="テキスト ボックス 4">
            <a:extLst>
              <a:ext uri="{FF2B5EF4-FFF2-40B4-BE49-F238E27FC236}">
                <a16:creationId xmlns:a16="http://schemas.microsoft.com/office/drawing/2014/main" id="{0C05AF53-8136-433E-B7C4-A68CFE33217A}"/>
              </a:ext>
            </a:extLst>
          </p:cNvPr>
          <p:cNvSpPr txBox="1"/>
          <p:nvPr/>
        </p:nvSpPr>
        <p:spPr>
          <a:xfrm>
            <a:off x="162733" y="589264"/>
            <a:ext cx="6532558" cy="923330"/>
          </a:xfrm>
          <a:prstGeom prst="rect">
            <a:avLst/>
          </a:prstGeom>
          <a:noFill/>
        </p:spPr>
        <p:txBody>
          <a:bodyPr wrap="none" rtlCol="0">
            <a:spAutoFit/>
          </a:bodyPr>
          <a:lstStyle/>
          <a:p>
            <a:r>
              <a:rPr kumimoji="1" lang="en-US" altLang="ja-JP" dirty="0"/>
              <a:t>12</a:t>
            </a:r>
            <a:r>
              <a:rPr kumimoji="1" lang="ja-JP" altLang="en-US" dirty="0"/>
              <a:t>月</a:t>
            </a:r>
            <a:r>
              <a:rPr kumimoji="1" lang="en-US" altLang="ja-JP" dirty="0"/>
              <a:t>1</a:t>
            </a:r>
            <a:r>
              <a:rPr kumimoji="1" lang="ja-JP" altLang="en-US" dirty="0"/>
              <a:t>日　アルファー版リリース（Ｗｅｂアプリ）</a:t>
            </a:r>
            <a:endParaRPr kumimoji="1" lang="en-US" altLang="ja-JP" dirty="0"/>
          </a:p>
          <a:p>
            <a:r>
              <a:rPr kumimoji="1" lang="en-US" altLang="ja-JP" b="1" dirty="0"/>
              <a:t>1</a:t>
            </a:r>
            <a:r>
              <a:rPr kumimoji="1" lang="ja-JP" altLang="en-US" b="1" dirty="0"/>
              <a:t>月初旬　ベーター版リリース（</a:t>
            </a:r>
            <a:r>
              <a:rPr kumimoji="1" lang="ja-JP" altLang="en-US" b="1" dirty="0">
                <a:solidFill>
                  <a:schemeClr val="accent6">
                    <a:lumMod val="75000"/>
                  </a:schemeClr>
                </a:solidFill>
              </a:rPr>
              <a:t>ネイティブアプリ＋</a:t>
            </a:r>
            <a:r>
              <a:rPr kumimoji="1" lang="en-US" altLang="ja-JP" b="1" dirty="0">
                <a:solidFill>
                  <a:schemeClr val="accent6">
                    <a:lumMod val="75000"/>
                  </a:schemeClr>
                </a:solidFill>
              </a:rPr>
              <a:t>ID</a:t>
            </a:r>
            <a:r>
              <a:rPr kumimoji="1" lang="ja-JP" altLang="en-US" b="1" dirty="0">
                <a:solidFill>
                  <a:schemeClr val="accent6">
                    <a:lumMod val="75000"/>
                  </a:schemeClr>
                </a:solidFill>
              </a:rPr>
              <a:t>連携</a:t>
            </a:r>
            <a:r>
              <a:rPr kumimoji="1" lang="ja-JP" altLang="en-US" b="1" dirty="0"/>
              <a:t>）</a:t>
            </a:r>
            <a:endParaRPr kumimoji="1" lang="en-US" altLang="ja-JP" b="1" dirty="0"/>
          </a:p>
          <a:p>
            <a:r>
              <a:rPr kumimoji="1" lang="en-US" altLang="ja-JP" dirty="0"/>
              <a:t>2</a:t>
            </a:r>
            <a:r>
              <a:rPr kumimoji="1" lang="ja-JP" altLang="en-US" dirty="0"/>
              <a:t>月初旬　商用版リリース（データ連携対応）</a:t>
            </a:r>
          </a:p>
        </p:txBody>
      </p:sp>
      <p:sp>
        <p:nvSpPr>
          <p:cNvPr id="6" name="テキスト ボックス 5">
            <a:extLst>
              <a:ext uri="{FF2B5EF4-FFF2-40B4-BE49-F238E27FC236}">
                <a16:creationId xmlns:a16="http://schemas.microsoft.com/office/drawing/2014/main" id="{242FA4FE-1A03-4756-8A0A-02218A946459}"/>
              </a:ext>
            </a:extLst>
          </p:cNvPr>
          <p:cNvSpPr txBox="1"/>
          <p:nvPr/>
        </p:nvSpPr>
        <p:spPr>
          <a:xfrm>
            <a:off x="4578609" y="1868233"/>
            <a:ext cx="7498343" cy="4832092"/>
          </a:xfrm>
          <a:prstGeom prst="rect">
            <a:avLst/>
          </a:prstGeom>
          <a:noFill/>
        </p:spPr>
        <p:txBody>
          <a:bodyPr wrap="square" rtlCol="0">
            <a:spAutoFit/>
          </a:bodyPr>
          <a:lstStyle/>
          <a:p>
            <a:r>
              <a:rPr kumimoji="1" lang="ja-JP" altLang="en-US" sz="2800" b="1" dirty="0">
                <a:solidFill>
                  <a:schemeClr val="accent6">
                    <a:lumMod val="75000"/>
                  </a:schemeClr>
                </a:solidFill>
              </a:rPr>
              <a:t>ネイティブアプリ</a:t>
            </a:r>
            <a:r>
              <a:rPr kumimoji="1" lang="ja-JP" altLang="en-US" sz="2800" b="1" dirty="0"/>
              <a:t>に向けて</a:t>
            </a:r>
            <a:endParaRPr kumimoji="1" lang="en-US" altLang="ja-JP" sz="2800" b="1" dirty="0"/>
          </a:p>
          <a:p>
            <a:r>
              <a:rPr kumimoji="1" lang="ja-JP" altLang="en-US" sz="2800" b="1" dirty="0"/>
              <a:t>　・ネイティブアプリ提供会社</a:t>
            </a:r>
            <a:endParaRPr kumimoji="1" lang="en-US" altLang="ja-JP" sz="2800" b="1" dirty="0"/>
          </a:p>
          <a:p>
            <a:r>
              <a:rPr kumimoji="1" lang="ja-JP" altLang="en-US" sz="2800" b="1" dirty="0"/>
              <a:t>　　　　</a:t>
            </a:r>
            <a:r>
              <a:rPr kumimoji="1" lang="en-US" altLang="ja-JP" sz="2800" b="1" dirty="0" err="1"/>
              <a:t>Deeplink</a:t>
            </a:r>
            <a:r>
              <a:rPr kumimoji="1" lang="en-US" altLang="ja-JP" sz="2800" b="1" dirty="0"/>
              <a:t>/</a:t>
            </a:r>
            <a:r>
              <a:rPr kumimoji="1" lang="ja-JP" altLang="en-US" sz="2800" b="1" dirty="0"/>
              <a:t>ユニバーサルリンクを提出</a:t>
            </a:r>
            <a:endParaRPr kumimoji="1" lang="en-US" altLang="ja-JP" sz="2800" b="1" dirty="0"/>
          </a:p>
          <a:p>
            <a:r>
              <a:rPr kumimoji="1" lang="ja-JP" altLang="en-US" sz="2800" b="1" dirty="0"/>
              <a:t>　・Ｗｅｂサービス</a:t>
            </a:r>
            <a:br>
              <a:rPr kumimoji="1" lang="en-US" altLang="ja-JP" sz="2800" b="1" dirty="0"/>
            </a:br>
            <a:r>
              <a:rPr kumimoji="1" lang="ja-JP" altLang="en-US" sz="2800" b="1" dirty="0"/>
              <a:t>　　　　 ＵＲＬ</a:t>
            </a:r>
            <a:r>
              <a:rPr kumimoji="1" lang="en-US" altLang="ja-JP" sz="2800" b="1" dirty="0"/>
              <a:t>/</a:t>
            </a:r>
            <a:r>
              <a:rPr kumimoji="1" lang="ja-JP" altLang="en-US" sz="2800" b="1" dirty="0"/>
              <a:t>ＷｅｂＡＰＩ提出</a:t>
            </a:r>
            <a:endParaRPr kumimoji="1" lang="en-US" altLang="ja-JP" sz="2800" b="1" dirty="0"/>
          </a:p>
          <a:p>
            <a:endParaRPr kumimoji="1" lang="en-US" altLang="ja-JP" sz="2800" b="1" dirty="0"/>
          </a:p>
          <a:p>
            <a:endParaRPr kumimoji="1" lang="en-US" altLang="ja-JP" sz="2800" b="1" dirty="0"/>
          </a:p>
          <a:p>
            <a:r>
              <a:rPr kumimoji="1" lang="ja-JP" altLang="en-US" sz="2800" b="1" dirty="0"/>
              <a:t>　　</a:t>
            </a:r>
            <a:r>
              <a:rPr kumimoji="1" lang="ja-JP" altLang="en-US" sz="2800" b="1" dirty="0">
                <a:solidFill>
                  <a:srgbClr val="FF0000"/>
                </a:solidFill>
              </a:rPr>
              <a:t>そろそろ準備お願いします！</a:t>
            </a:r>
            <a:endParaRPr kumimoji="1" lang="en-US" altLang="ja-JP" sz="2800" b="1" dirty="0">
              <a:solidFill>
                <a:srgbClr val="FF0000"/>
              </a:solidFill>
            </a:endParaRPr>
          </a:p>
          <a:p>
            <a:r>
              <a:rPr kumimoji="1" lang="ja-JP" altLang="en-US" sz="2800" b="1" dirty="0"/>
              <a:t>（</a:t>
            </a:r>
            <a:r>
              <a:rPr kumimoji="1" lang="en-US" altLang="ja-JP" sz="2800" b="1" dirty="0"/>
              <a:t>CSPFC</a:t>
            </a:r>
            <a:r>
              <a:rPr kumimoji="1" lang="ja-JP" altLang="en-US" sz="2800" b="1" dirty="0"/>
              <a:t>事務局へ提出お願いします。）</a:t>
            </a:r>
            <a:br>
              <a:rPr kumimoji="1" lang="en-US" altLang="ja-JP" sz="2800" b="1" dirty="0"/>
            </a:br>
            <a:br>
              <a:rPr kumimoji="1" lang="en-US" altLang="ja-JP" sz="2800" b="1" dirty="0"/>
            </a:br>
            <a:r>
              <a:rPr kumimoji="1" lang="ja-JP" altLang="en-US" sz="2000" b="1" dirty="0"/>
              <a:t>＊事務局はリスト化お願いします。</a:t>
            </a:r>
            <a:endParaRPr kumimoji="1" lang="ja-JP" altLang="en-US" sz="2800" b="1" dirty="0"/>
          </a:p>
        </p:txBody>
      </p:sp>
      <p:pic>
        <p:nvPicPr>
          <p:cNvPr id="12" name="図 11">
            <a:extLst>
              <a:ext uri="{FF2B5EF4-FFF2-40B4-BE49-F238E27FC236}">
                <a16:creationId xmlns:a16="http://schemas.microsoft.com/office/drawing/2014/main" id="{988C2BE3-5DAF-4DB6-8CA4-7DB888C9F6E9}"/>
              </a:ext>
            </a:extLst>
          </p:cNvPr>
          <p:cNvPicPr>
            <a:picLocks noChangeAspect="1"/>
          </p:cNvPicPr>
          <p:nvPr/>
        </p:nvPicPr>
        <p:blipFill rotWithShape="1">
          <a:blip r:embed="rId3"/>
          <a:srcRect l="49999" t="17304" r="30975" b="4297"/>
          <a:stretch/>
        </p:blipFill>
        <p:spPr>
          <a:xfrm>
            <a:off x="3240430" y="2896178"/>
            <a:ext cx="1253408" cy="2776202"/>
          </a:xfrm>
          <a:prstGeom prst="rect">
            <a:avLst/>
          </a:prstGeom>
        </p:spPr>
      </p:pic>
    </p:spTree>
    <p:extLst>
      <p:ext uri="{BB962C8B-B14F-4D97-AF65-F5344CB8AC3E}">
        <p14:creationId xmlns:p14="http://schemas.microsoft.com/office/powerpoint/2010/main" val="375726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CE3954-8939-4E25-B414-7ED2FDDF47AC}"/>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個人情報保護＆プライバシーポリシー</a:t>
            </a:r>
          </a:p>
        </p:txBody>
      </p:sp>
      <p:sp>
        <p:nvSpPr>
          <p:cNvPr id="5" name="テキスト ボックス 4">
            <a:extLst>
              <a:ext uri="{FF2B5EF4-FFF2-40B4-BE49-F238E27FC236}">
                <a16:creationId xmlns:a16="http://schemas.microsoft.com/office/drawing/2014/main" id="{5A8664BA-66B5-4153-8482-4A012FE8E454}"/>
              </a:ext>
            </a:extLst>
          </p:cNvPr>
          <p:cNvSpPr txBox="1"/>
          <p:nvPr/>
        </p:nvSpPr>
        <p:spPr>
          <a:xfrm>
            <a:off x="428489" y="770834"/>
            <a:ext cx="1098163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dirty="0" err="1">
                <a:ea typeface="+mn-lt"/>
                <a:cs typeface="+mn-lt"/>
              </a:rPr>
              <a:t>吉野様</a:t>
            </a:r>
          </a:p>
          <a:p>
            <a:r>
              <a:rPr lang="en-US" altLang="ja-JP">
                <a:ea typeface="+mn-lt"/>
                <a:cs typeface="+mn-lt"/>
              </a:rPr>
              <a:t>P28</a:t>
            </a:r>
            <a:endParaRPr lang="ja-JP" altLang="en-US" dirty="0">
              <a:ea typeface="+mn-lt"/>
              <a:cs typeface="+mn-lt"/>
            </a:endParaRPr>
          </a:p>
          <a:p>
            <a:r>
              <a:rPr lang="ja-JP">
                <a:ea typeface="+mn-lt"/>
                <a:cs typeface="+mn-lt"/>
              </a:rPr>
              <a:t>かつ、個人情報の利用目的として院内掲示等により明示されている場合は、原則として黙示による同意が得られているものと考えられます。</a:t>
            </a:r>
            <a:r>
              <a:rPr lang="en-US" altLang="ja-JP">
                <a:ea typeface="+mn-lt"/>
                <a:cs typeface="+mn-lt"/>
              </a:rPr>
              <a:t> </a:t>
            </a:r>
            <a:r>
              <a:rPr lang="ja-JP" altLang="en-US" dirty="0">
                <a:ea typeface="+mn-lt"/>
                <a:cs typeface="+mn-lt"/>
              </a:rPr>
              <a:t> </a:t>
            </a:r>
            <a:endParaRPr lang="ja-JP"/>
          </a:p>
          <a:p>
            <a:r>
              <a:rPr lang="en-US" altLang="ja-JP" dirty="0"/>
              <a:t>　</a:t>
            </a:r>
            <a:r>
              <a:rPr lang="en-US" altLang="ja-JP"/>
              <a:t>→</a:t>
            </a:r>
            <a:r>
              <a:rPr lang="en-US" altLang="ja-JP" dirty="0"/>
              <a:t>院内掲示等となっているので問題ないと思いますが、現在殆どHPでオプトアウトの手続をしていると思います。また、第三者への情報提供の拒絶をする権利があるので、連絡先等その対応を明示する必要があると思います。</a:t>
            </a:r>
          </a:p>
          <a:p>
            <a:pPr algn="l"/>
            <a:endParaRPr lang="ja-JP" altLang="en-US" dirty="0"/>
          </a:p>
        </p:txBody>
      </p:sp>
    </p:spTree>
    <p:extLst>
      <p:ext uri="{BB962C8B-B14F-4D97-AF65-F5344CB8AC3E}">
        <p14:creationId xmlns:p14="http://schemas.microsoft.com/office/powerpoint/2010/main" val="290765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FEDE0C-9851-4FB3-965E-20A85129B5CF}"/>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a:t>
            </a:r>
          </a:p>
        </p:txBody>
      </p:sp>
      <p:pic>
        <p:nvPicPr>
          <p:cNvPr id="1026" name="Picture 2" descr="説明がありません">
            <a:extLst>
              <a:ext uri="{FF2B5EF4-FFF2-40B4-BE49-F238E27FC236}">
                <a16:creationId xmlns:a16="http://schemas.microsoft.com/office/drawing/2014/main" id="{7AB9C5EA-6CEB-406A-AEC4-A82F904C0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1" y="640492"/>
            <a:ext cx="3962653" cy="5605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説明がありません">
            <a:extLst>
              <a:ext uri="{FF2B5EF4-FFF2-40B4-BE49-F238E27FC236}">
                <a16:creationId xmlns:a16="http://schemas.microsoft.com/office/drawing/2014/main" id="{6F2016F8-86D9-489A-B2BB-8565D984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384" y="640492"/>
            <a:ext cx="3962653" cy="56053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F3ADF24C-3E45-4529-92B0-A3AFA921AD2C}"/>
              </a:ext>
            </a:extLst>
          </p:cNvPr>
          <p:cNvSpPr txBox="1"/>
          <p:nvPr/>
        </p:nvSpPr>
        <p:spPr>
          <a:xfrm>
            <a:off x="8529003" y="1139125"/>
            <a:ext cx="3416320" cy="1754326"/>
          </a:xfrm>
          <a:prstGeom prst="rect">
            <a:avLst/>
          </a:prstGeom>
          <a:noFill/>
        </p:spPr>
        <p:txBody>
          <a:bodyPr wrap="none" rtlCol="0">
            <a:spAutoFit/>
          </a:bodyPr>
          <a:lstStyle/>
          <a:p>
            <a:r>
              <a:rPr kumimoji="1" lang="ja-JP" altLang="en-US" dirty="0"/>
              <a:t>イベント：</a:t>
            </a:r>
            <a:endParaRPr kumimoji="1" lang="en-US" altLang="ja-JP" dirty="0"/>
          </a:p>
          <a:p>
            <a:r>
              <a:rPr kumimoji="1" lang="ja-JP" altLang="en-US" dirty="0"/>
              <a:t>　とよのんコンシュルジュ体験</a:t>
            </a:r>
            <a:endParaRPr kumimoji="1" lang="en-US" altLang="ja-JP" dirty="0"/>
          </a:p>
          <a:p>
            <a:r>
              <a:rPr kumimoji="1" lang="ja-JP" altLang="en-US" dirty="0"/>
              <a:t>　キャッシュレス体験</a:t>
            </a:r>
            <a:endParaRPr kumimoji="1" lang="en-US" altLang="ja-JP" dirty="0"/>
          </a:p>
          <a:p>
            <a:r>
              <a:rPr kumimoji="1" lang="ja-JP" altLang="en-US" dirty="0"/>
              <a:t>　電動キックボード体験　など</a:t>
            </a:r>
            <a:endParaRPr kumimoji="1" lang="en-US" altLang="ja-JP" dirty="0"/>
          </a:p>
          <a:p>
            <a:endParaRPr kumimoji="1" lang="en-US" altLang="ja-JP" dirty="0"/>
          </a:p>
          <a:p>
            <a:r>
              <a:rPr kumimoji="1" lang="ja-JP" altLang="en-US" dirty="0"/>
              <a:t>実体験をベースに行います。</a:t>
            </a:r>
          </a:p>
        </p:txBody>
      </p:sp>
    </p:spTree>
    <p:extLst>
      <p:ext uri="{BB962C8B-B14F-4D97-AF65-F5344CB8AC3E}">
        <p14:creationId xmlns:p14="http://schemas.microsoft.com/office/powerpoint/2010/main" val="350032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753EE3-E96A-45E8-A656-57C84BD92321}"/>
              </a:ext>
            </a:extLst>
          </p:cNvPr>
          <p:cNvSpPr txBox="1"/>
          <p:nvPr/>
        </p:nvSpPr>
        <p:spPr>
          <a:xfrm>
            <a:off x="278970" y="674704"/>
            <a:ext cx="11445498" cy="5847755"/>
          </a:xfrm>
          <a:prstGeom prst="rect">
            <a:avLst/>
          </a:prstGeom>
          <a:noFill/>
        </p:spPr>
        <p:txBody>
          <a:bodyPr wrap="square" lIns="91440" tIns="45720" rIns="91440" bIns="45720" anchor="t">
            <a:spAutoFit/>
          </a:bodyPr>
          <a:lstStyle/>
          <a:p>
            <a:r>
              <a:rPr lang="ja-JP" altLang="en-US" b="0" i="0" dirty="0">
                <a:solidFill>
                  <a:srgbClr val="050505"/>
                </a:solidFill>
                <a:effectLst/>
                <a:latin typeface="Segoe UI Historic"/>
                <a:cs typeface="Segoe UI Historic"/>
              </a:rPr>
              <a:t>▼日程（</a:t>
            </a:r>
            <a:r>
              <a:rPr lang="ja-JP" altLang="en-US" dirty="0">
                <a:solidFill>
                  <a:srgbClr val="050505"/>
                </a:solidFill>
                <a:latin typeface="Segoe UI Historic"/>
                <a:cs typeface="Segoe UI Historic"/>
              </a:rPr>
              <a:t>企業割り振り：</a:t>
            </a:r>
            <a:r>
              <a:rPr lang="ja-JP" altLang="en-US" b="0" i="0" dirty="0">
                <a:solidFill>
                  <a:srgbClr val="050505"/>
                </a:solidFill>
                <a:effectLst/>
                <a:latin typeface="Segoe UI Historic"/>
                <a:cs typeface="Segoe UI Historic"/>
              </a:rPr>
              <a:t>仮）</a:t>
            </a:r>
            <a:r>
              <a:rPr lang="ja-JP" altLang="en-US" dirty="0">
                <a:solidFill>
                  <a:srgbClr val="050505"/>
                </a:solidFill>
                <a:latin typeface="Segoe UI Historic"/>
                <a:cs typeface="Segoe UI Historic"/>
              </a:rPr>
              <a:t> </a:t>
            </a:r>
            <a:endParaRPr lang="en-US" altLang="ja-JP" b="0" i="0" dirty="0">
              <a:solidFill>
                <a:srgbClr val="050505"/>
              </a:solidFill>
              <a:effectLst/>
              <a:latin typeface="Segoe UI Historic" panose="020B0502040204020203" pitchFamily="34" charset="0"/>
            </a:endParaRPr>
          </a:p>
          <a:p>
            <a:r>
              <a:rPr lang="en-US" altLang="ja-JP" sz="1600" dirty="0">
                <a:solidFill>
                  <a:srgbClr val="050505"/>
                </a:solidFill>
                <a:latin typeface="Segoe UI Historic"/>
                <a:cs typeface="Segoe UI Historic"/>
              </a:rPr>
              <a:t>2月16</a:t>
            </a:r>
            <a:r>
              <a:rPr lang="ja-JP" altLang="en-US" sz="1600" b="0" i="0" dirty="0">
                <a:solidFill>
                  <a:srgbClr val="050505"/>
                </a:solidFill>
                <a:effectLst/>
                <a:latin typeface="Segoe UI Historic"/>
                <a:cs typeface="Segoe UI Historic"/>
              </a:rPr>
              <a:t>日（水）午前枠：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ja-JP" altLang="en-US" sz="1600" dirty="0">
                <a:solidFill>
                  <a:srgbClr val="050505"/>
                </a:solidFill>
                <a:latin typeface="Segoe UI Historic"/>
                <a:cs typeface="Segoe UI Historic"/>
              </a:rPr>
              <a:t>三井住友海上</a:t>
            </a:r>
            <a:endParaRPr lang="en-US" altLang="ja-JP" sz="1600" b="0" i="0" dirty="0">
              <a:solidFill>
                <a:srgbClr val="050505"/>
              </a:solidFill>
              <a:effectLst/>
              <a:latin typeface="Segoe UI Historic" panose="020B0502040204020203" pitchFamily="34" charset="0"/>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17</a:t>
            </a:r>
            <a:r>
              <a:rPr lang="ja-JP" altLang="en-US" sz="1600" b="0" i="0" dirty="0">
                <a:solidFill>
                  <a:srgbClr val="050505"/>
                </a:solidFill>
                <a:effectLst/>
                <a:latin typeface="Segoe UI Historic"/>
                <a:cs typeface="Segoe UI Historic"/>
              </a:rPr>
              <a:t>日（木）午前枠：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18</a:t>
            </a:r>
            <a:r>
              <a:rPr lang="ja-JP" altLang="en-US" sz="1600" b="0" i="0" dirty="0">
                <a:solidFill>
                  <a:srgbClr val="050505"/>
                </a:solidFill>
                <a:effectLst/>
                <a:latin typeface="Segoe UI Historic"/>
                <a:cs typeface="Segoe UI Historic"/>
              </a:rPr>
              <a:t>日（金）午前枠：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b="0" i="0" dirty="0">
                <a:solidFill>
                  <a:srgbClr val="050505"/>
                </a:solidFill>
                <a:effectLst/>
                <a:latin typeface="Segoe UI Historic"/>
                <a:cs typeface="Segoe UI Historic"/>
              </a:rPr>
              <a:t>NEC</a:t>
            </a:r>
            <a:r>
              <a:rPr lang="ja-JP" altLang="en-US" sz="1600" b="0" i="0" dirty="0">
                <a:solidFill>
                  <a:srgbClr val="050505"/>
                </a:solidFill>
                <a:effectLst/>
                <a:latin typeface="Segoe UI Historic"/>
                <a:cs typeface="Segoe UI Historic"/>
              </a:rPr>
              <a:t>ネッツエスアイ　</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ja-JP" altLang="en-US" sz="1600" dirty="0">
                <a:solidFill>
                  <a:srgbClr val="050505"/>
                </a:solidFill>
                <a:latin typeface="Segoe UI Historic"/>
                <a:cs typeface="Segoe UI Historic"/>
              </a:rPr>
              <a:t>24</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木</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r>
              <a:rPr lang="ja-JP" altLang="en-US" sz="1600" dirty="0">
                <a:solidFill>
                  <a:srgbClr val="050505"/>
                </a:solidFill>
                <a:latin typeface="Segoe UI Historic"/>
                <a:ea typeface="+mn-lt"/>
                <a:cs typeface="Segoe UI Historic"/>
              </a:rPr>
              <a:t>（中央公民館：東地区）</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25</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金</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ja-JP" sz="1600" dirty="0">
                <a:solidFill>
                  <a:srgbClr val="050505"/>
                </a:solidFill>
                <a:latin typeface="Segoe UI Historic"/>
                <a:cs typeface="Segoe UI Historic"/>
              </a:rPr>
              <a:t>関西電力</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26</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土</a:t>
            </a:r>
            <a:r>
              <a:rPr lang="ja-JP" altLang="en-US" sz="1600" b="0" i="0" dirty="0">
                <a:solidFill>
                  <a:srgbClr val="050505"/>
                </a:solidFill>
                <a:effectLst/>
                <a:latin typeface="Segoe UI Historic"/>
                <a:cs typeface="Segoe UI Historic"/>
              </a:rPr>
              <a:t>）</a:t>
            </a:r>
            <a:r>
              <a:rPr lang="ja-JP" sz="1600" dirty="0">
                <a:solidFill>
                  <a:srgbClr val="050505"/>
                </a:solidFill>
                <a:latin typeface="Segoe UI Historic"/>
                <a:cs typeface="Segoe UI Historic"/>
              </a:rPr>
              <a:t>午後枠：</a:t>
            </a:r>
            <a:r>
              <a:rPr lang="en-US" altLang="ja-JP" sz="1600" dirty="0">
                <a:solidFill>
                  <a:srgbClr val="050505"/>
                </a:solidFill>
                <a:latin typeface="Segoe UI Historic"/>
                <a:ea typeface="+mn-lt"/>
                <a:cs typeface="Segoe UI Historic"/>
              </a:rPr>
              <a:t>14</a:t>
            </a:r>
            <a:r>
              <a:rPr lang="ja-JP" sz="1600" dirty="0">
                <a:solidFill>
                  <a:srgbClr val="050505"/>
                </a:solidFill>
                <a:latin typeface="Segoe UI Historic"/>
                <a:cs typeface="Segoe UI Historic"/>
              </a:rPr>
              <a:t>時</a:t>
            </a:r>
            <a:r>
              <a:rPr lang="en-US" altLang="ja-JP" sz="1600" dirty="0">
                <a:solidFill>
                  <a:srgbClr val="050505"/>
                </a:solidFill>
                <a:latin typeface="Segoe UI Historic"/>
                <a:ea typeface="+mn-lt"/>
                <a:cs typeface="Segoe UI Historic"/>
              </a:rPr>
              <a:t>-16</a:t>
            </a:r>
            <a:r>
              <a:rPr lang="ja-JP" sz="1600" dirty="0">
                <a:solidFill>
                  <a:srgbClr val="050505"/>
                </a:solidFill>
                <a:latin typeface="Segoe UI Historic"/>
                <a:cs typeface="Segoe UI Historic"/>
              </a:rPr>
              <a:t>時 </a:t>
            </a:r>
            <a:r>
              <a:rPr lang="en-US" altLang="ja-JP" sz="1600" dirty="0">
                <a:solidFill>
                  <a:srgbClr val="050505"/>
                </a:solidFill>
                <a:latin typeface="Segoe UI Historic"/>
                <a:ea typeface="+mn-lt"/>
                <a:cs typeface="Segoe UI Historic"/>
              </a:rPr>
              <a:t>※</a:t>
            </a:r>
            <a:r>
              <a:rPr lang="ja-JP" sz="1600" dirty="0">
                <a:solidFill>
                  <a:srgbClr val="050505"/>
                </a:solidFill>
                <a:latin typeface="Segoe UI Historic"/>
                <a:cs typeface="Segoe UI Historic"/>
              </a:rPr>
              <a:t>午前はよろづ相談室</a:t>
            </a:r>
            <a:r>
              <a:rPr lang="ja-JP" altLang="en-US" sz="1600" b="0" i="0" dirty="0">
                <a:solidFill>
                  <a:srgbClr val="050505"/>
                </a:solidFill>
                <a:effectLst/>
                <a:latin typeface="Segoe UI Historic"/>
                <a:cs typeface="Segoe UI Historic"/>
              </a:rPr>
              <a:t>　</a:t>
            </a:r>
            <a:r>
              <a:rPr lang="en-US" altLang="ja-JP" sz="1600" dirty="0">
                <a:solidFill>
                  <a:srgbClr val="050505"/>
                </a:solidFill>
                <a:latin typeface="Segoe UI Historic"/>
                <a:cs typeface="Segoe UI Historic"/>
              </a:rPr>
              <a:t> </a:t>
            </a:r>
            <a:r>
              <a:rPr lang="ja-JP" altLang="en-US" sz="1600" dirty="0">
                <a:solidFill>
                  <a:srgbClr val="050505"/>
                </a:solidFill>
                <a:latin typeface="Segoe UI Historic"/>
                <a:cs typeface="Segoe UI Historic"/>
              </a:rPr>
              <a:t>   NTTドコモ（午後）</a:t>
            </a:r>
            <a:endParaRPr lang="en-US" altLang="ja-JP" sz="1600" b="0" i="0" dirty="0">
              <a:solidFill>
                <a:srgbClr val="050505"/>
              </a:solidFill>
              <a:effectLst/>
              <a:latin typeface="Segoe UI Historic"/>
              <a:cs typeface="Segoe UI Historic"/>
            </a:endParaRPr>
          </a:p>
          <a:p>
            <a:endParaRPr lang="ja-JP" altLang="en-US" sz="1600" dirty="0">
              <a:solidFill>
                <a:srgbClr val="050505"/>
              </a:solidFill>
              <a:latin typeface="Segoe UI Historic"/>
              <a:cs typeface="Segoe UI Historic"/>
            </a:endParaRPr>
          </a:p>
          <a:p>
            <a:r>
              <a:rPr lang="ja-JP" altLang="en-US" sz="1600" b="0" i="0" dirty="0">
                <a:solidFill>
                  <a:srgbClr val="050505"/>
                </a:solidFill>
                <a:effectLst/>
                <a:latin typeface="Segoe UI Historic" panose="020B0502040204020203" pitchFamily="34" charset="0"/>
              </a:rPr>
              <a:t>　　午前、午後</a:t>
            </a:r>
            <a:r>
              <a:rPr lang="en-US" altLang="ja-JP" sz="1600" b="0" i="0" dirty="0">
                <a:solidFill>
                  <a:srgbClr val="050505"/>
                </a:solidFill>
                <a:effectLst/>
                <a:latin typeface="Segoe UI Historic" panose="020B0502040204020203" pitchFamily="34" charset="0"/>
              </a:rPr>
              <a:t>2</a:t>
            </a:r>
            <a:r>
              <a:rPr lang="ja-JP" altLang="en-US" sz="1600" b="0" i="0" dirty="0">
                <a:solidFill>
                  <a:srgbClr val="050505"/>
                </a:solidFill>
                <a:effectLst/>
                <a:latin typeface="Segoe UI Historic" panose="020B0502040204020203" pitchFamily="34" charset="0"/>
              </a:rPr>
              <a:t>回：企業説明は</a:t>
            </a:r>
            <a:r>
              <a:rPr lang="ja-JP" altLang="en-US" sz="1600" b="0" i="0" strike="sngStrike" dirty="0">
                <a:solidFill>
                  <a:srgbClr val="050505"/>
                </a:solidFill>
                <a:effectLst/>
                <a:latin typeface="Segoe UI Historic" panose="020B0502040204020203" pitchFamily="34" charset="0"/>
              </a:rPr>
              <a:t>オンライン</a:t>
            </a:r>
            <a:r>
              <a:rPr lang="ja-JP" altLang="en-US" sz="1600" b="0" i="0" dirty="0">
                <a:solidFill>
                  <a:srgbClr val="050505"/>
                </a:solidFill>
                <a:effectLst/>
                <a:latin typeface="Segoe UI Historic" panose="020B0502040204020203" pitchFamily="34" charset="0"/>
              </a:rPr>
              <a:t>でも可能！</a:t>
            </a:r>
            <a:endParaRPr lang="en-US" altLang="ja-JP" sz="1600" b="0" i="0" dirty="0">
              <a:solidFill>
                <a:srgbClr val="050505"/>
              </a:solidFill>
              <a:effectLst/>
              <a:latin typeface="Segoe UI Historic" panose="020B0502040204020203" pitchFamily="34" charset="0"/>
            </a:endParaRPr>
          </a:p>
          <a:p>
            <a:endParaRPr lang="en-US" altLang="ja-JP" sz="1600" dirty="0">
              <a:solidFill>
                <a:srgbClr val="050505"/>
              </a:solidFill>
              <a:latin typeface="Segoe UI Historic" panose="020B0502040204020203" pitchFamily="34" charset="0"/>
            </a:endParaRPr>
          </a:p>
          <a:p>
            <a:r>
              <a:rPr lang="ja-JP" altLang="en-US" sz="1600" b="0" i="0" dirty="0">
                <a:solidFill>
                  <a:srgbClr val="050505"/>
                </a:solidFill>
                <a:effectLst/>
                <a:latin typeface="Segoe UI Historic" panose="020B0502040204020203" pitchFamily="34" charset="0"/>
              </a:rPr>
              <a:t>　　オンラインが通信環境が良くないため、</a:t>
            </a:r>
            <a:r>
              <a:rPr lang="ja-JP" altLang="en-US" sz="1600" b="1" i="0" dirty="0">
                <a:solidFill>
                  <a:srgbClr val="FF0000"/>
                </a:solidFill>
                <a:effectLst/>
                <a:latin typeface="Segoe UI Historic" panose="020B0502040204020203" pitchFamily="34" charset="0"/>
              </a:rPr>
              <a:t>録画データ</a:t>
            </a:r>
            <a:r>
              <a:rPr lang="ja-JP" altLang="en-US" sz="1600" b="0" i="0" dirty="0">
                <a:solidFill>
                  <a:srgbClr val="050505"/>
                </a:solidFill>
                <a:effectLst/>
                <a:latin typeface="Segoe UI Historic" panose="020B0502040204020203" pitchFamily="34" charset="0"/>
              </a:rPr>
              <a:t>で対応お願いします！</a:t>
            </a:r>
            <a:br>
              <a:rPr lang="en-US" altLang="ja-JP" sz="1600" b="0" i="0" dirty="0">
                <a:solidFill>
                  <a:srgbClr val="050505"/>
                </a:solidFill>
                <a:effectLst/>
                <a:latin typeface="Segoe UI Historic" panose="020B0502040204020203" pitchFamily="34" charset="0"/>
              </a:rPr>
            </a:br>
            <a:r>
              <a:rPr lang="ja-JP" altLang="en-US" sz="1600" b="0" i="0" dirty="0">
                <a:solidFill>
                  <a:srgbClr val="050505"/>
                </a:solidFill>
                <a:effectLst/>
                <a:latin typeface="Segoe UI Historic" panose="020B0502040204020203" pitchFamily="34" charset="0"/>
              </a:rPr>
              <a:t>　　（</a:t>
            </a:r>
            <a:r>
              <a:rPr lang="en-US" altLang="ja-JP" sz="1600" b="0" i="0" dirty="0">
                <a:solidFill>
                  <a:srgbClr val="050505"/>
                </a:solidFill>
                <a:effectLst/>
                <a:latin typeface="Segoe UI Historic" panose="020B0502040204020203" pitchFamily="34" charset="0"/>
              </a:rPr>
              <a:t>ZOOM</a:t>
            </a:r>
            <a:r>
              <a:rPr lang="ja-JP" altLang="en-US" sz="1600" b="0" i="0" dirty="0">
                <a:solidFill>
                  <a:srgbClr val="050505"/>
                </a:solidFill>
                <a:effectLst/>
                <a:latin typeface="Segoe UI Historic" panose="020B0502040204020203" pitchFamily="34" charset="0"/>
              </a:rPr>
              <a:t>とかの録画機能を利用するしてコンテンツ作るなど）</a:t>
            </a:r>
            <a:endParaRPr lang="en-US" altLang="ja-JP" sz="1600" b="0" i="0" dirty="0">
              <a:solidFill>
                <a:srgbClr val="050505"/>
              </a:solidFill>
              <a:effectLst/>
              <a:latin typeface="Segoe UI Historic" panose="020B0502040204020203" pitchFamily="34" charset="0"/>
            </a:endParaRPr>
          </a:p>
          <a:p>
            <a:endParaRPr lang="en-US" altLang="ja-JP" dirty="0">
              <a:solidFill>
                <a:srgbClr val="050505"/>
              </a:solidFill>
              <a:latin typeface="Segoe UI Historic" panose="020B0502040204020203" pitchFamily="34" charset="0"/>
            </a:endParaRPr>
          </a:p>
          <a:p>
            <a:r>
              <a:rPr lang="ja-JP" altLang="en-US" b="0" i="0" dirty="0">
                <a:solidFill>
                  <a:srgbClr val="050505"/>
                </a:solidFill>
                <a:effectLst/>
                <a:latin typeface="Segoe UI Historic"/>
                <a:cs typeface="Segoe UI Historic"/>
              </a:rPr>
              <a:t>▼注釈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上記のうち、</a:t>
            </a:r>
            <a:r>
              <a:rPr lang="ja-JP" altLang="en-US" dirty="0">
                <a:solidFill>
                  <a:srgbClr val="050505"/>
                </a:solidFill>
                <a:latin typeface="Segoe UI Historic"/>
                <a:cs typeface="Segoe UI Historic"/>
              </a:rPr>
              <a:t>24</a:t>
            </a:r>
            <a:r>
              <a:rPr lang="ja-JP" altLang="en-US" b="0" i="0" dirty="0">
                <a:solidFill>
                  <a:srgbClr val="050505"/>
                </a:solidFill>
                <a:effectLst/>
                <a:latin typeface="Segoe UI Historic"/>
                <a:cs typeface="Segoe UI Historic"/>
              </a:rPr>
              <a:t>日を中央公民館にて開催。</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それ以外はすべて「ときわ台オアシス」にて開催。 </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よろづ相談室は「ときわ台オアシス」にて毎週土曜</a:t>
            </a:r>
            <a:r>
              <a:rPr lang="en-US" altLang="ja-JP" b="0" i="0" dirty="0">
                <a:solidFill>
                  <a:srgbClr val="050505"/>
                </a:solidFill>
                <a:effectLst/>
                <a:latin typeface="Segoe UI Historic"/>
                <a:cs typeface="Segoe UI Historic"/>
              </a:rPr>
              <a:t>9:30</a:t>
            </a:r>
            <a:r>
              <a:rPr lang="ja-JP" altLang="en-US" b="0" i="0" dirty="0">
                <a:solidFill>
                  <a:srgbClr val="050505"/>
                </a:solidFill>
                <a:effectLst/>
                <a:latin typeface="Segoe UI Historic"/>
                <a:cs typeface="Segoe UI Historic"/>
              </a:rPr>
              <a:t>ー正午</a:t>
            </a:r>
            <a:r>
              <a:rPr lang="en-US" altLang="ja-JP" b="0" i="0" dirty="0">
                <a:solidFill>
                  <a:srgbClr val="050505"/>
                </a:solidFill>
                <a:effectLst/>
                <a:latin typeface="Segoe UI Historic"/>
                <a:cs typeface="Segoe UI Historic"/>
              </a:rPr>
              <a:t>12:00</a:t>
            </a:r>
            <a:r>
              <a:rPr lang="ja-JP" altLang="en-US" b="0" i="0" dirty="0">
                <a:solidFill>
                  <a:srgbClr val="050505"/>
                </a:solidFill>
                <a:effectLst/>
                <a:latin typeface="Segoe UI Historic"/>
                <a:cs typeface="Segoe UI Historic"/>
              </a:rPr>
              <a:t>の午前営業。</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a:cs typeface="Segoe UI Historic"/>
            </a:endParaRPr>
          </a:p>
          <a:p>
            <a:r>
              <a:rPr lang="ja-JP" altLang="en-US" b="0" i="0" dirty="0">
                <a:solidFill>
                  <a:srgbClr val="050505"/>
                </a:solidFill>
                <a:effectLst/>
                <a:latin typeface="Segoe UI Historic"/>
                <a:cs typeface="Segoe UI Historic"/>
              </a:rPr>
              <a:t>　　　　よろず相談室拡大検討。ウェアラブル配布でかなり時間を割いている為、</a:t>
            </a: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本来のよろず相談にならないので、日曜日も検討</a:t>
            </a:r>
            <a:br>
              <a:rPr lang="en-US" altLang="ja-JP" b="0" i="0" dirty="0">
                <a:solidFill>
                  <a:srgbClr val="050505"/>
                </a:solidFill>
                <a:effectLst/>
                <a:latin typeface="Segoe UI Historic"/>
                <a:cs typeface="Segoe UI Historic"/>
              </a:rPr>
            </a:b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総務省事業後どうするかも、豊能町役場と相談。（</a:t>
            </a:r>
            <a:r>
              <a:rPr lang="en-US" altLang="ja-JP" b="0" i="0" dirty="0">
                <a:solidFill>
                  <a:srgbClr val="050505"/>
                </a:solidFill>
                <a:effectLst/>
                <a:latin typeface="Segoe UI Historic"/>
                <a:cs typeface="Segoe UI Historic"/>
              </a:rPr>
              <a:t>CSPFC</a:t>
            </a:r>
            <a:r>
              <a:rPr lang="ja-JP" altLang="en-US" b="0" i="0" dirty="0">
                <a:solidFill>
                  <a:srgbClr val="050505"/>
                </a:solidFill>
                <a:effectLst/>
                <a:latin typeface="Segoe UI Historic"/>
                <a:cs typeface="Segoe UI Historic"/>
              </a:rPr>
              <a:t>としても検討）　　</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panose="020B0502040204020203" pitchFamily="34" charset="0"/>
            </a:endParaRPr>
          </a:p>
        </p:txBody>
      </p:sp>
      <p:sp>
        <p:nvSpPr>
          <p:cNvPr id="4" name="テキスト ボックス 3">
            <a:extLst>
              <a:ext uri="{FF2B5EF4-FFF2-40B4-BE49-F238E27FC236}">
                <a16:creationId xmlns:a16="http://schemas.microsoft.com/office/drawing/2014/main" id="{4F5A892D-1DB7-438E-BCE5-C4CDF7DE85BE}"/>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　第</a:t>
            </a:r>
            <a:r>
              <a:rPr lang="en-US" altLang="ja-JP" dirty="0">
                <a:solidFill>
                  <a:schemeClr val="bg1"/>
                </a:solidFill>
              </a:rPr>
              <a:t>3</a:t>
            </a:r>
            <a:r>
              <a:rPr lang="ja-JP" altLang="en-US" dirty="0">
                <a:solidFill>
                  <a:schemeClr val="bg1"/>
                </a:solidFill>
              </a:rPr>
              <a:t>回</a:t>
            </a:r>
          </a:p>
        </p:txBody>
      </p:sp>
    </p:spTree>
    <p:extLst>
      <p:ext uri="{BB962C8B-B14F-4D97-AF65-F5344CB8AC3E}">
        <p14:creationId xmlns:p14="http://schemas.microsoft.com/office/powerpoint/2010/main" val="71354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ECF239-40C1-4C4B-AF7D-B93F00065CBF}"/>
              </a:ext>
            </a:extLst>
          </p:cNvPr>
          <p:cNvSpPr txBox="1"/>
          <p:nvPr/>
        </p:nvSpPr>
        <p:spPr>
          <a:xfrm>
            <a:off x="183406" y="496659"/>
            <a:ext cx="11825188" cy="55861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l"/>
            <a:r>
              <a:rPr kumimoji="1" lang="en-US" altLang="ja-JP" sz="1200" dirty="0">
                <a:latin typeface="+mn-ea"/>
              </a:rPr>
              <a:t>10</a:t>
            </a:r>
            <a:r>
              <a:rPr kumimoji="1" lang="ja-JP" altLang="en-US" sz="1200" dirty="0">
                <a:latin typeface="+mn-ea"/>
              </a:rPr>
              <a:t>：</a:t>
            </a:r>
            <a:r>
              <a:rPr kumimoji="1" lang="en-US" altLang="ja-JP" sz="1200" dirty="0">
                <a:latin typeface="+mn-ea"/>
              </a:rPr>
              <a:t>00</a:t>
            </a:r>
            <a:r>
              <a:rPr kumimoji="1" lang="ja-JP" altLang="en-US" sz="1200" dirty="0">
                <a:latin typeface="+mn-ea"/>
              </a:rPr>
              <a:t>～　</a:t>
            </a:r>
            <a:r>
              <a:rPr kumimoji="1" lang="en-US" altLang="ja-JP" sz="1200" dirty="0">
                <a:latin typeface="+mn-ea"/>
              </a:rPr>
              <a:t>《</a:t>
            </a:r>
            <a:r>
              <a:rPr kumimoji="1" lang="ja-JP" altLang="en-US" sz="1200" dirty="0">
                <a:latin typeface="+mn-ea"/>
              </a:rPr>
              <a:t>代表理事より</a:t>
            </a:r>
            <a:r>
              <a:rPr kumimoji="1" lang="en-US" altLang="ja-JP" sz="1200" dirty="0">
                <a:latin typeface="+mn-ea"/>
              </a:rPr>
              <a:t>》</a:t>
            </a:r>
          </a:p>
          <a:p>
            <a:r>
              <a:rPr kumimoji="1" lang="ja-JP" altLang="en-US" sz="1200" dirty="0">
                <a:latin typeface="+mn-ea"/>
              </a:rPr>
              <a:t>　　　　　　　・来年度の予算のお話</a:t>
            </a:r>
            <a:endParaRPr kumimoji="1" lang="en-US" altLang="ja-JP" sz="1200" dirty="0">
              <a:latin typeface="+mn-ea"/>
            </a:endParaRPr>
          </a:p>
          <a:p>
            <a:r>
              <a:rPr kumimoji="1" lang="en-US" altLang="ja-JP" sz="1200" dirty="0">
                <a:latin typeface="+mn-ea"/>
              </a:rPr>
              <a:t>		</a:t>
            </a:r>
            <a:r>
              <a:rPr kumimoji="1" lang="ja-JP" altLang="en-US" sz="1200" dirty="0">
                <a:latin typeface="+mn-ea"/>
              </a:rPr>
              <a:t>　・総務省最終検査に向けて</a:t>
            </a:r>
            <a:br>
              <a:rPr kumimoji="1" lang="en-US" altLang="ja-JP" sz="1200" dirty="0">
                <a:latin typeface="+mn-ea"/>
              </a:rPr>
            </a:br>
            <a:r>
              <a:rPr kumimoji="1" lang="ja-JP" altLang="en-US" sz="1200" dirty="0">
                <a:latin typeface="+mn-ea"/>
              </a:rPr>
              <a:t>　　　　　　　　　・（予算変更）スマートモビリティ検討</a:t>
            </a:r>
            <a:endParaRPr kumimoji="1" lang="en-US" altLang="ja-JP" sz="1200" dirty="0">
              <a:latin typeface="+mn-ea"/>
            </a:endParaRPr>
          </a:p>
          <a:p>
            <a:r>
              <a:rPr kumimoji="1" lang="ja-JP" altLang="en-US" sz="1200" dirty="0">
                <a:latin typeface="+mn-ea"/>
              </a:rPr>
              <a:t>　　　　　　　・豊能アプリ名</a:t>
            </a:r>
            <a:endParaRPr kumimoji="1" lang="en-US" altLang="ja-JP" sz="1200" dirty="0">
              <a:latin typeface="+mn-ea"/>
            </a:endParaRPr>
          </a:p>
          <a:p>
            <a:r>
              <a:rPr kumimoji="1" lang="ja-JP" altLang="en-US" sz="1200" dirty="0">
                <a:latin typeface="+mn-ea"/>
              </a:rPr>
              <a:t>　　　　　　　　　・アプリへのリンクお願い</a:t>
            </a:r>
            <a:endParaRPr kumimoji="1" lang="en-US" altLang="ja-JP" sz="1200" dirty="0">
              <a:latin typeface="+mn-ea"/>
            </a:endParaRPr>
          </a:p>
          <a:p>
            <a:r>
              <a:rPr kumimoji="1" lang="ja-JP" altLang="en-US" sz="1200" dirty="0">
                <a:latin typeface="+mn-ea"/>
              </a:rPr>
              <a:t>　　　　　　　・個人情報保護＆プライバシーポリシー</a:t>
            </a:r>
            <a:endParaRPr kumimoji="1" lang="en-US" altLang="ja-JP" sz="1200" dirty="0">
              <a:latin typeface="+mn-ea"/>
            </a:endParaRPr>
          </a:p>
          <a:p>
            <a:r>
              <a:rPr kumimoji="1" lang="ja-JP" altLang="en-US" sz="1200" dirty="0">
                <a:latin typeface="+mn-ea"/>
              </a:rPr>
              <a:t>　　　　　　　・スマホ教室＆スマートシティ説明会　</a:t>
            </a:r>
            <a:r>
              <a:rPr kumimoji="1" lang="en-US" altLang="ja-JP" sz="1200" dirty="0">
                <a:latin typeface="+mn-ea"/>
              </a:rPr>
              <a:t>3</a:t>
            </a:r>
            <a:r>
              <a:rPr kumimoji="1" lang="ja-JP" altLang="en-US" sz="1200" dirty="0">
                <a:latin typeface="+mn-ea"/>
              </a:rPr>
              <a:t>回目</a:t>
            </a:r>
            <a:endParaRPr kumimoji="1" lang="en-US" altLang="ja-JP" sz="1200" dirty="0">
              <a:latin typeface="+mn-ea"/>
            </a:endParaRPr>
          </a:p>
          <a:p>
            <a:r>
              <a:rPr kumimoji="1" lang="ja-JP" altLang="en-US" sz="1200" dirty="0">
                <a:latin typeface="+mn-ea"/>
              </a:rPr>
              <a:t>　　　　　　　・第</a:t>
            </a:r>
            <a:r>
              <a:rPr kumimoji="1" lang="en-US" altLang="ja-JP" sz="1200" dirty="0">
                <a:latin typeface="+mn-ea"/>
              </a:rPr>
              <a:t>2</a:t>
            </a:r>
            <a:r>
              <a:rPr kumimoji="1" lang="ja-JP" altLang="en-US" sz="1200" dirty="0">
                <a:latin typeface="+mn-ea"/>
              </a:rPr>
              <a:t>回</a:t>
            </a:r>
            <a:r>
              <a:rPr kumimoji="1" lang="en-US" altLang="ja-JP" sz="1200" dirty="0">
                <a:latin typeface="+mn-ea"/>
              </a:rPr>
              <a:t>JP-LINK</a:t>
            </a:r>
            <a:r>
              <a:rPr kumimoji="1" lang="ja-JP" altLang="en-US" sz="1200" dirty="0">
                <a:latin typeface="+mn-ea"/>
              </a:rPr>
              <a:t>勉強会（セキュリティサーバーインストール）　</a:t>
            </a:r>
            <a:r>
              <a:rPr kumimoji="1" lang="en-US" altLang="ja-JP" sz="1200" dirty="0">
                <a:latin typeface="+mn-ea"/>
              </a:rPr>
              <a:t>1/28</a:t>
            </a:r>
            <a:br>
              <a:rPr kumimoji="1" lang="en-US" altLang="ja-JP" sz="1200" dirty="0">
                <a:latin typeface="+mn-ea"/>
              </a:rPr>
            </a:br>
            <a:r>
              <a:rPr kumimoji="1" lang="ja-JP" altLang="en-US" sz="1200" dirty="0">
                <a:latin typeface="+mn-ea"/>
              </a:rPr>
              <a:t>　　　　　　　　　電子証明書発行に関して</a:t>
            </a:r>
            <a:endParaRPr kumimoji="1" lang="en-US" altLang="ja-JP" sz="1200" dirty="0">
              <a:latin typeface="+mn-ea"/>
            </a:endParaRPr>
          </a:p>
          <a:p>
            <a:r>
              <a:rPr kumimoji="1" lang="ja-JP" altLang="en-US" sz="1200">
                <a:latin typeface="+mn-ea"/>
              </a:rPr>
              <a:t>　　　　　　　・デジタル教育　</a:t>
            </a:r>
            <a:r>
              <a:rPr kumimoji="1" lang="en-US" altLang="ja-JP" sz="1200" dirty="0" err="1">
                <a:latin typeface="+mn-ea"/>
              </a:rPr>
              <a:t>NoCode</a:t>
            </a:r>
            <a:r>
              <a:rPr kumimoji="1" lang="ja-JP" altLang="en-US" sz="1200">
                <a:latin typeface="+mn-ea"/>
              </a:rPr>
              <a:t>トレーニング　（企業向け段取り）</a:t>
            </a:r>
            <a:endParaRPr kumimoji="1" lang="en-US" altLang="ja-JP" sz="1200">
              <a:latin typeface="+mn-ea"/>
            </a:endParaRPr>
          </a:p>
          <a:p>
            <a:r>
              <a:rPr kumimoji="1" lang="ja-JP" altLang="en-US" sz="1200">
                <a:latin typeface="+mn-ea"/>
              </a:rPr>
              <a:t>　　　　　　　・ヘルスラボ　ユーベルホール段取り（</a:t>
            </a:r>
            <a:r>
              <a:rPr kumimoji="1" lang="en-US" altLang="ja-JP" sz="1200" dirty="0">
                <a:latin typeface="+mn-ea"/>
              </a:rPr>
              <a:t>3/5</a:t>
            </a:r>
            <a:r>
              <a:rPr kumimoji="1" lang="ja-JP" altLang="en-US" sz="1200">
                <a:latin typeface="+mn-ea"/>
              </a:rPr>
              <a:t>向け）出展企業　NESIC、OZ1、Digital Platformer、とよのていねい</a:t>
            </a:r>
            <a:endParaRPr kumimoji="1" lang="en-US" altLang="ja-JP" sz="1200" dirty="0">
              <a:latin typeface="+mn-ea"/>
            </a:endParaRPr>
          </a:p>
          <a:p>
            <a:r>
              <a:rPr kumimoji="1" lang="ja-JP" altLang="en-US" sz="1200" dirty="0">
                <a:latin typeface="+mn-ea"/>
              </a:rPr>
              <a:t> 　　　　</a:t>
            </a:r>
            <a:r>
              <a:rPr kumimoji="1" lang="en-US" altLang="ja-JP" sz="1200" dirty="0">
                <a:latin typeface="+mn-ea"/>
              </a:rPr>
              <a:t>《</a:t>
            </a:r>
            <a:r>
              <a:rPr kumimoji="1" lang="ja-JP" altLang="en-US" sz="1200" dirty="0">
                <a:latin typeface="+mn-ea"/>
              </a:rPr>
              <a:t>事務局より</a:t>
            </a:r>
            <a:r>
              <a:rPr kumimoji="1" lang="en-US" altLang="ja-JP" sz="1200" dirty="0">
                <a:latin typeface="+mn-ea"/>
              </a:rPr>
              <a:t>》</a:t>
            </a:r>
            <a:endParaRPr lang="en-US" altLang="ja-JP" sz="1200" dirty="0">
              <a:latin typeface="+mn-ea"/>
            </a:endParaRPr>
          </a:p>
          <a:p>
            <a:r>
              <a:rPr lang="ja-JP" altLang="en-US" sz="1200" dirty="0">
                <a:latin typeface="+mn-ea"/>
              </a:rPr>
              <a:t>       　　　 ・議事録の確認</a:t>
            </a:r>
            <a:endParaRPr lang="en-US" altLang="ja-JP" sz="1200" dirty="0">
              <a:latin typeface="+mn-ea"/>
            </a:endParaRPr>
          </a:p>
          <a:p>
            <a:r>
              <a:rPr lang="ja-JP" altLang="en-US" sz="1200" dirty="0">
                <a:latin typeface="+mn-ea"/>
              </a:rPr>
              <a:t>　　　　　　　・勉強会日程の確認(1/28、2/17)</a:t>
            </a:r>
            <a:endParaRPr lang="en-US" altLang="ja-JP" sz="1200" dirty="0">
              <a:latin typeface="+mn-ea"/>
            </a:endParaRPr>
          </a:p>
          <a:p>
            <a:r>
              <a:rPr lang="ja-JP" altLang="en-US" sz="1200" dirty="0">
                <a:latin typeface="+mn-ea"/>
              </a:rPr>
              <a:t>　　　　　　　・</a:t>
            </a:r>
            <a:r>
              <a:rPr lang="ja-JP" sz="1200" dirty="0">
                <a:ea typeface="+mn-lt"/>
                <a:cs typeface="+mn-lt"/>
              </a:rPr>
              <a:t>個人情報法保護法研修実施報告書と誓約書</a:t>
            </a:r>
            <a:r>
              <a:rPr lang="ja-JP" altLang="en-US" sz="1200" dirty="0">
                <a:ea typeface="+mn-lt"/>
                <a:cs typeface="+mn-lt"/>
              </a:rPr>
              <a:t>の提出に関して　PDFにてメール送付　期日3月1日</a:t>
            </a:r>
            <a:endParaRPr lang="en-US" altLang="ja-JP" sz="1200" dirty="0">
              <a:ea typeface="+mn-lt"/>
              <a:cs typeface="+mn-lt"/>
            </a:endParaRPr>
          </a:p>
          <a:p>
            <a:r>
              <a:rPr lang="ja-JP" altLang="en-US" sz="1200" dirty="0">
                <a:ea typeface="+mn-lt"/>
                <a:cs typeface="+mn-lt"/>
              </a:rPr>
              <a:t>　　　　　　　・総務省事業、今後のスケジュール（最終検査に向けて）</a:t>
            </a:r>
            <a:endParaRPr lang="en-US" altLang="ja-JP" sz="1200" dirty="0">
              <a:latin typeface="+mn-ea"/>
            </a:endParaRPr>
          </a:p>
          <a:p>
            <a:r>
              <a:rPr lang="ja-JP" altLang="en-US" sz="1200" dirty="0">
                <a:latin typeface="+mn-ea"/>
              </a:rPr>
              <a:t>　　　　　　　      </a:t>
            </a:r>
            <a:r>
              <a:rPr kumimoji="1" lang="ja-JP" altLang="en-US" sz="1200" dirty="0">
                <a:latin typeface="+mn-ea"/>
              </a:rPr>
              <a:t>　　　　　</a:t>
            </a:r>
            <a:endParaRPr kumimoji="1" lang="en-US" altLang="ja-JP" sz="1200" dirty="0">
              <a:latin typeface="+mn-ea"/>
            </a:endParaRPr>
          </a:p>
          <a:p>
            <a:r>
              <a:rPr kumimoji="1" lang="en-US" altLang="ja-JP" sz="1200" dirty="0">
                <a:latin typeface="+mn-ea"/>
              </a:rPr>
              <a:t>11</a:t>
            </a:r>
            <a:r>
              <a:rPr kumimoji="1" lang="ja-JP" altLang="en-US" sz="1200" dirty="0">
                <a:latin typeface="+mn-ea"/>
              </a:rPr>
              <a:t>：0</a:t>
            </a:r>
            <a:r>
              <a:rPr kumimoji="1" lang="en-US" altLang="ja-JP" sz="1200" dirty="0">
                <a:latin typeface="+mn-ea"/>
              </a:rPr>
              <a:t>0</a:t>
            </a:r>
            <a:r>
              <a:rPr kumimoji="1" lang="ja-JP" altLang="en-US" sz="1200" dirty="0">
                <a:latin typeface="+mn-ea"/>
              </a:rPr>
              <a:t>～　《分科会（30分）》</a:t>
            </a:r>
            <a:endParaRPr kumimoji="1" lang="en-US" altLang="ja-JP" sz="1200" dirty="0">
              <a:latin typeface="+mn-ea"/>
            </a:endParaRPr>
          </a:p>
          <a:p>
            <a:r>
              <a:rPr kumimoji="1" lang="en-US" altLang="ja-JP" sz="1200" dirty="0">
                <a:latin typeface="+mn-ea"/>
              </a:rPr>
              <a:t>　　　　　《</a:t>
            </a:r>
            <a:r>
              <a:rPr kumimoji="1" lang="ja-JP" altLang="en-US" sz="1200" dirty="0">
                <a:latin typeface="+mn-ea"/>
              </a:rPr>
              <a:t>各分科会進捗報告（30分）</a:t>
            </a:r>
            <a:r>
              <a:rPr kumimoji="1" lang="en-US" altLang="ja-JP" sz="1200" dirty="0">
                <a:latin typeface="+mn-ea"/>
              </a:rPr>
              <a:t>》</a:t>
            </a:r>
            <a:endParaRPr lang="en-US" altLang="ja-JP" sz="1200" dirty="0">
              <a:latin typeface="BIZ UDゴシック"/>
              <a:ea typeface="BIZ UDゴシック"/>
            </a:endParaRPr>
          </a:p>
          <a:p>
            <a:pPr>
              <a:defRPr/>
            </a:pPr>
            <a:r>
              <a:rPr kumimoji="1" lang="ja-JP" altLang="en-US" sz="1200" dirty="0">
                <a:latin typeface="BIZ UDゴシック"/>
                <a:ea typeface="BIZ UDゴシック"/>
              </a:rPr>
              <a:t>　　　　　　　　　　</a:t>
            </a:r>
            <a:endParaRPr lang="en-US" altLang="ja-JP" sz="1200" dirty="0">
              <a:latin typeface="BIZ UDゴシック"/>
              <a:ea typeface="BIZ UDゴシック"/>
            </a:endParaRPr>
          </a:p>
          <a:p>
            <a:pPr>
              <a:defRPr/>
            </a:pPr>
            <a:r>
              <a:rPr kumimoji="1" lang="ja-JP" altLang="en-US" sz="1200" b="1" i="0" u="none" strike="noStrike" kern="1200" cap="none" spc="0" normalizeH="0" baseline="0" noProof="0" dirty="0">
                <a:ln>
                  <a:noFill/>
                </a:ln>
                <a:effectLst/>
                <a:uLnTx/>
                <a:uFillTx/>
                <a:latin typeface="BIZ UDゴシック"/>
                <a:ea typeface="BIZ UDゴシック"/>
                <a:cs typeface="+mn-cs"/>
              </a:rPr>
              <a:t>今後のスケジュール</a:t>
            </a:r>
            <a:endParaRPr lang="en-US" altLang="ja-JP" sz="1200" b="1" i="0" u="none" strike="noStrike" kern="1200" cap="none" spc="0" normalizeH="0" baseline="0" noProof="0" dirty="0">
              <a:ln>
                <a:noFill/>
              </a:ln>
              <a:effectLst/>
              <a:uLnTx/>
              <a:uFillTx/>
              <a:latin typeface="BIZ UDゴシック"/>
              <a:ea typeface="BIZ UDゴシック"/>
            </a:endParaRPr>
          </a:p>
          <a:p>
            <a:pPr>
              <a:defRPr/>
            </a:pPr>
            <a:r>
              <a:rPr lang="ja-JP" altLang="en-US" sz="1200" dirty="0">
                <a:latin typeface="BIZ UDゴシック"/>
                <a:ea typeface="BIZ UDゴシック"/>
              </a:rPr>
              <a:t>　　　　　</a:t>
            </a:r>
            <a:r>
              <a:rPr lang="en-US" altLang="ja-JP" sz="1200" dirty="0">
                <a:latin typeface="BIZ UDゴシック"/>
                <a:ea typeface="BIZ UDゴシック"/>
              </a:rPr>
              <a:t>1/27</a:t>
            </a:r>
            <a:r>
              <a:rPr lang="ja-JP" altLang="en-US" sz="1200" dirty="0">
                <a:latin typeface="BIZ UDゴシック"/>
                <a:ea typeface="BIZ UDゴシック"/>
              </a:rPr>
              <a:t>　　　</a:t>
            </a:r>
            <a:r>
              <a:rPr lang="en-US" altLang="ja-JP" sz="1200" dirty="0">
                <a:latin typeface="BIZ UDゴシック"/>
                <a:ea typeface="BIZ UDゴシック"/>
              </a:rPr>
              <a:t>CSPF</a:t>
            </a:r>
            <a:r>
              <a:rPr lang="ja-JP" altLang="en-US" sz="1200" dirty="0">
                <a:latin typeface="BIZ UDゴシック"/>
                <a:ea typeface="BIZ UDゴシック"/>
              </a:rPr>
              <a:t>説明会＠</a:t>
            </a:r>
            <a:r>
              <a:rPr lang="en-US" altLang="ja-JP" sz="1200" dirty="0">
                <a:latin typeface="BIZ UDゴシック"/>
                <a:ea typeface="BIZ UDゴシック"/>
              </a:rPr>
              <a:t>OSPF</a:t>
            </a:r>
            <a:r>
              <a:rPr lang="ja-JP" altLang="en-US" sz="1200" dirty="0">
                <a:latin typeface="BIZ UDゴシック"/>
                <a:ea typeface="BIZ UDゴシック"/>
              </a:rPr>
              <a:t>　</a:t>
            </a:r>
            <a:endParaRPr lang="en-US" altLang="ja-JP" sz="1200" dirty="0">
              <a:latin typeface="BIZ UDゴシック"/>
              <a:ea typeface="BIZ UDゴシック"/>
            </a:endParaRPr>
          </a:p>
          <a:p>
            <a:pPr>
              <a:defRPr/>
            </a:pPr>
            <a:r>
              <a:rPr lang="ja-JP" altLang="en-US" sz="1200" dirty="0">
                <a:latin typeface="BIZ UDゴシック"/>
                <a:ea typeface="BIZ UDゴシック"/>
              </a:rPr>
              <a:t>　　　　　1/28　　  第</a:t>
            </a:r>
            <a:r>
              <a:rPr lang="en-US" altLang="ja-JP" sz="1200" dirty="0">
                <a:latin typeface="BIZ UDゴシック"/>
                <a:ea typeface="BIZ UDゴシック"/>
              </a:rPr>
              <a:t>2</a:t>
            </a:r>
            <a:r>
              <a:rPr lang="ja-JP" altLang="en-US" sz="1200" dirty="0">
                <a:latin typeface="BIZ UDゴシック"/>
                <a:ea typeface="BIZ UDゴシック"/>
              </a:rPr>
              <a:t>回</a:t>
            </a:r>
            <a:r>
              <a:rPr lang="en-US" altLang="ja-JP" sz="1200" dirty="0">
                <a:latin typeface="BIZ UDゴシック"/>
                <a:ea typeface="BIZ UDゴシック"/>
              </a:rPr>
              <a:t>J</a:t>
            </a:r>
            <a:r>
              <a:rPr lang="ja-JP" sz="1200" dirty="0">
                <a:ea typeface="+mn-lt"/>
                <a:cs typeface="+mn-lt"/>
              </a:rPr>
              <a:t>P-LINK勉強会　セキュリティサーバーインストールについて</a:t>
            </a:r>
          </a:p>
          <a:p>
            <a:pPr>
              <a:defRPr/>
            </a:pPr>
            <a:r>
              <a:rPr lang="ja-JP" altLang="en-US" sz="1200" dirty="0">
                <a:latin typeface="BIZ UDゴシック"/>
                <a:ea typeface="BIZ UDゴシック"/>
              </a:rPr>
              <a:t>　　　　　</a:t>
            </a:r>
            <a:r>
              <a:rPr lang="en-US" altLang="ja-JP" sz="1200" dirty="0">
                <a:latin typeface="BIZ UDゴシック"/>
                <a:ea typeface="BIZ UDゴシック"/>
              </a:rPr>
              <a:t>2/8</a:t>
            </a:r>
            <a:r>
              <a:rPr lang="ja-JP" altLang="en-US" sz="1200" dirty="0">
                <a:latin typeface="BIZ UDゴシック"/>
                <a:ea typeface="BIZ UDゴシック"/>
              </a:rPr>
              <a:t> 　　　スマートシティシンポジウム　江川講演＆パネル　（近畿総合通信局）</a:t>
            </a:r>
            <a:endParaRPr lang="ja-JP" altLang="en-US" sz="1200" dirty="0">
              <a:latin typeface="+mn-ea"/>
            </a:endParaRPr>
          </a:p>
          <a:p>
            <a:pPr>
              <a:defRPr/>
            </a:pPr>
            <a:r>
              <a:rPr lang="ja-JP" altLang="en-US" sz="1200" dirty="0">
                <a:latin typeface="+mn-ea"/>
              </a:rPr>
              <a:t>　　　　　2/16～26　第3回スマホ教室</a:t>
            </a:r>
          </a:p>
          <a:p>
            <a:pPr>
              <a:defRPr/>
            </a:pPr>
            <a:r>
              <a:rPr lang="ja-JP" altLang="en-US" sz="1200" dirty="0">
                <a:latin typeface="+mn-ea"/>
              </a:rPr>
              <a:t>　　　　　2/17　　　第2回</a:t>
            </a:r>
            <a:r>
              <a:rPr lang="ja-JP" sz="1200" dirty="0">
                <a:ea typeface="+mn-lt"/>
                <a:cs typeface="+mn-lt"/>
              </a:rPr>
              <a:t>個人情報保護法勉強会、第</a:t>
            </a:r>
            <a:r>
              <a:rPr lang="en-US" altLang="ja-JP" sz="1200" dirty="0">
                <a:ea typeface="+mn-lt"/>
                <a:cs typeface="+mn-lt"/>
              </a:rPr>
              <a:t>3</a:t>
            </a:r>
            <a:r>
              <a:rPr lang="ja-JP" altLang="en-US" sz="1200" dirty="0">
                <a:ea typeface="+mn-lt"/>
                <a:cs typeface="+mn-lt"/>
              </a:rPr>
              <a:t>回</a:t>
            </a:r>
            <a:r>
              <a:rPr lang="ja-JP" sz="1200" dirty="0">
                <a:ea typeface="+mn-lt"/>
                <a:cs typeface="+mn-lt"/>
              </a:rPr>
              <a:t>JP-LINK勉強会　アダプターサーバーインストール</a:t>
            </a:r>
            <a:r>
              <a:rPr lang="ja-JP" altLang="en-US" sz="1200" dirty="0">
                <a:ea typeface="+mn-lt"/>
                <a:cs typeface="+mn-lt"/>
              </a:rPr>
              <a:t>について</a:t>
            </a:r>
            <a:endParaRPr lang="ja-JP" altLang="en-US" sz="1200" dirty="0">
              <a:latin typeface="+mn-ea"/>
            </a:endParaRPr>
          </a:p>
          <a:p>
            <a:pPr>
              <a:defRPr/>
            </a:pPr>
            <a:r>
              <a:rPr lang="ja-JP" altLang="en-US" sz="1200" dirty="0">
                <a:latin typeface="+mn-ea"/>
              </a:rPr>
              <a:t>          3/5       健康寿命延伸フェスティバル</a:t>
            </a:r>
          </a:p>
          <a:p>
            <a:pPr>
              <a:defRPr/>
            </a:pPr>
            <a:r>
              <a:rPr lang="ja-JP" altLang="en-US" sz="1200" dirty="0">
                <a:latin typeface="+mn-ea"/>
              </a:rPr>
              <a:t>　　　　　3/11      総務省報告書提出</a:t>
            </a:r>
          </a:p>
          <a:p>
            <a:pPr>
              <a:defRPr/>
            </a:pPr>
            <a:r>
              <a:rPr lang="ja-JP" altLang="en-US" sz="900" dirty="0">
                <a:latin typeface="+mn-ea"/>
              </a:rPr>
              <a:t>   </a:t>
            </a:r>
            <a:endParaRPr lang="ja-JP" dirty="0"/>
          </a:p>
        </p:txBody>
      </p:sp>
      <p:sp>
        <p:nvSpPr>
          <p:cNvPr id="2" name="正方形/長方形 1">
            <a:extLst>
              <a:ext uri="{FF2B5EF4-FFF2-40B4-BE49-F238E27FC236}">
                <a16:creationId xmlns:a16="http://schemas.microsoft.com/office/drawing/2014/main" id="{6FB78FCA-9000-48A2-8F26-14A6F457C9C7}"/>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dirty="0">
                <a:latin typeface="+mn-ea"/>
              </a:rPr>
              <a:t>1/27</a:t>
            </a:r>
            <a:r>
              <a:rPr kumimoji="1" lang="ja-JP" altLang="en-US" sz="1800">
                <a:latin typeface="+mn-ea"/>
              </a:rPr>
              <a:t>　豊能町定例会議</a:t>
            </a:r>
            <a:r>
              <a:rPr kumimoji="1" lang="en-US" altLang="ja-JP" sz="1800" dirty="0">
                <a:latin typeface="+mn-ea"/>
              </a:rPr>
              <a:t>Agenda</a:t>
            </a:r>
            <a:endParaRPr kumimoji="1" lang="ja-JP" altLang="en-US" dirty="0"/>
          </a:p>
        </p:txBody>
      </p:sp>
      <p:sp>
        <p:nvSpPr>
          <p:cNvPr id="3" name="テキスト ボックス 2">
            <a:extLst>
              <a:ext uri="{FF2B5EF4-FFF2-40B4-BE49-F238E27FC236}">
                <a16:creationId xmlns:a16="http://schemas.microsoft.com/office/drawing/2014/main" id="{CECF3532-A4D2-46C5-A537-0A00ACB35BE8}"/>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5" name="テキスト ボックス 4">
            <a:extLst>
              <a:ext uri="{FF2B5EF4-FFF2-40B4-BE49-F238E27FC236}">
                <a16:creationId xmlns:a16="http://schemas.microsoft.com/office/drawing/2014/main" id="{25F29A34-8966-487C-83F7-B5ABE53AADAC}"/>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Tree>
    <p:extLst>
      <p:ext uri="{BB962C8B-B14F-4D97-AF65-F5344CB8AC3E}">
        <p14:creationId xmlns:p14="http://schemas.microsoft.com/office/powerpoint/2010/main" val="235417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BFB8003-C38F-4CAB-9318-4208796C7E36}"/>
              </a:ext>
            </a:extLst>
          </p:cNvPr>
          <p:cNvSpPr txBox="1"/>
          <p:nvPr/>
        </p:nvSpPr>
        <p:spPr>
          <a:xfrm>
            <a:off x="1545336" y="73152"/>
            <a:ext cx="2031325" cy="369332"/>
          </a:xfrm>
          <a:prstGeom prst="rect">
            <a:avLst/>
          </a:prstGeom>
          <a:noFill/>
        </p:spPr>
        <p:txBody>
          <a:bodyPr wrap="none" rtlCol="0">
            <a:spAutoFit/>
          </a:bodyPr>
          <a:lstStyle/>
          <a:p>
            <a:r>
              <a:rPr kumimoji="1" lang="ja-JP" altLang="en-US" dirty="0">
                <a:solidFill>
                  <a:schemeClr val="bg1"/>
                </a:solidFill>
              </a:rPr>
              <a:t>アンケート </a:t>
            </a:r>
            <a:r>
              <a:rPr kumimoji="1" lang="en-US" altLang="ja-JP" dirty="0">
                <a:solidFill>
                  <a:schemeClr val="bg1"/>
                </a:solidFill>
              </a:rPr>
              <a:t>3</a:t>
            </a:r>
            <a:r>
              <a:rPr kumimoji="1" lang="ja-JP" altLang="en-US" dirty="0">
                <a:solidFill>
                  <a:schemeClr val="bg1"/>
                </a:solidFill>
              </a:rPr>
              <a:t>回目</a:t>
            </a:r>
          </a:p>
        </p:txBody>
      </p:sp>
      <p:sp>
        <p:nvSpPr>
          <p:cNvPr id="5" name="テキスト ボックス 4">
            <a:extLst>
              <a:ext uri="{FF2B5EF4-FFF2-40B4-BE49-F238E27FC236}">
                <a16:creationId xmlns:a16="http://schemas.microsoft.com/office/drawing/2014/main" id="{D5117943-48B0-4371-9193-5710303BE0CB}"/>
              </a:ext>
            </a:extLst>
          </p:cNvPr>
          <p:cNvSpPr txBox="1"/>
          <p:nvPr/>
        </p:nvSpPr>
        <p:spPr>
          <a:xfrm>
            <a:off x="1479793" y="3730794"/>
            <a:ext cx="8802410" cy="584775"/>
          </a:xfrm>
          <a:prstGeom prst="rect">
            <a:avLst/>
          </a:prstGeom>
          <a:noFill/>
        </p:spPr>
        <p:txBody>
          <a:bodyPr wrap="none" rtlCol="0">
            <a:spAutoFit/>
          </a:bodyPr>
          <a:lstStyle/>
          <a:p>
            <a:r>
              <a:rPr kumimoji="1" lang="en-US" altLang="ja-JP" sz="3200" dirty="0">
                <a:solidFill>
                  <a:srgbClr val="FF0000"/>
                </a:solidFill>
              </a:rPr>
              <a:t>1/27</a:t>
            </a:r>
            <a:r>
              <a:rPr kumimoji="1" lang="ja-JP" altLang="en-US" sz="3200" dirty="0">
                <a:solidFill>
                  <a:srgbClr val="FF0000"/>
                </a:solidFill>
              </a:rPr>
              <a:t>までにアンケート内容提出お願いします。</a:t>
            </a:r>
          </a:p>
        </p:txBody>
      </p:sp>
      <p:sp>
        <p:nvSpPr>
          <p:cNvPr id="2" name="テキスト ボックス 1">
            <a:extLst>
              <a:ext uri="{FF2B5EF4-FFF2-40B4-BE49-F238E27FC236}">
                <a16:creationId xmlns:a16="http://schemas.microsoft.com/office/drawing/2014/main" id="{6CE5F740-C468-48AB-8AB1-3CF6C2972443}"/>
              </a:ext>
            </a:extLst>
          </p:cNvPr>
          <p:cNvSpPr txBox="1"/>
          <p:nvPr/>
        </p:nvSpPr>
        <p:spPr>
          <a:xfrm>
            <a:off x="433053" y="972772"/>
            <a:ext cx="10341293" cy="1569660"/>
          </a:xfrm>
          <a:prstGeom prst="rect">
            <a:avLst/>
          </a:prstGeom>
          <a:noFill/>
        </p:spPr>
        <p:txBody>
          <a:bodyPr wrap="none" rtlCol="0">
            <a:spAutoFit/>
          </a:bodyPr>
          <a:lstStyle/>
          <a:p>
            <a:r>
              <a:rPr kumimoji="1" lang="en-US" altLang="ja-JP" sz="2400" dirty="0"/>
              <a:t>3</a:t>
            </a:r>
            <a:r>
              <a:rPr kumimoji="1" lang="ja-JP" altLang="en-US" sz="2400" dirty="0"/>
              <a:t>回目のアンケートに関しては、住民への満足度を中心に図ります</a:t>
            </a:r>
            <a:endParaRPr kumimoji="1" lang="en-US" altLang="ja-JP" sz="2400" dirty="0"/>
          </a:p>
          <a:p>
            <a:endParaRPr kumimoji="1" lang="en-US" altLang="ja-JP" sz="2400" dirty="0"/>
          </a:p>
          <a:p>
            <a:r>
              <a:rPr kumimoji="1" lang="ja-JP" altLang="en-US" sz="2400" dirty="0"/>
              <a:t>　サービス提供を行う企業は、アンケートの内容の検討をお願いします。</a:t>
            </a:r>
            <a:endParaRPr kumimoji="1" lang="en-US" altLang="ja-JP" sz="2400" dirty="0"/>
          </a:p>
          <a:p>
            <a:r>
              <a:rPr kumimoji="1" lang="ja-JP" altLang="en-US" sz="2400" dirty="0"/>
              <a:t>　基本作成基準は、</a:t>
            </a:r>
            <a:r>
              <a:rPr kumimoji="1" lang="en-US" altLang="ja-JP" sz="2400" dirty="0"/>
              <a:t>2</a:t>
            </a:r>
            <a:r>
              <a:rPr kumimoji="1" lang="ja-JP" altLang="en-US" sz="2400" dirty="0"/>
              <a:t>回目同様です</a:t>
            </a:r>
          </a:p>
        </p:txBody>
      </p:sp>
    </p:spTree>
    <p:extLst>
      <p:ext uri="{BB962C8B-B14F-4D97-AF65-F5344CB8AC3E}">
        <p14:creationId xmlns:p14="http://schemas.microsoft.com/office/powerpoint/2010/main" val="264495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3DD8221-F4B9-4B64-8786-2FF7983824B7}"/>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dirty="0">
                <a:latin typeface="+mn-ea"/>
              </a:rPr>
              <a:t>第</a:t>
            </a:r>
            <a:r>
              <a:rPr kumimoji="1" lang="en-US" altLang="ja-JP" dirty="0">
                <a:latin typeface="+mn-ea"/>
              </a:rPr>
              <a:t>2</a:t>
            </a:r>
            <a:r>
              <a:rPr kumimoji="1" lang="ja-JP" altLang="en-US" dirty="0">
                <a:latin typeface="+mn-ea"/>
              </a:rPr>
              <a:t>回　</a:t>
            </a:r>
            <a:r>
              <a:rPr kumimoji="1" lang="en-US" altLang="ja-JP" dirty="0">
                <a:latin typeface="+mn-ea"/>
              </a:rPr>
              <a:t>JP-LINK</a:t>
            </a:r>
            <a:r>
              <a:rPr kumimoji="1" lang="ja-JP" altLang="en-US" dirty="0">
                <a:latin typeface="+mn-ea"/>
              </a:rPr>
              <a:t>勉強会</a:t>
            </a:r>
            <a:endParaRPr kumimoji="1" lang="ja-JP" altLang="en-US" dirty="0"/>
          </a:p>
        </p:txBody>
      </p:sp>
      <p:sp>
        <p:nvSpPr>
          <p:cNvPr id="3" name="四角形: 角を丸くする 2">
            <a:extLst>
              <a:ext uri="{FF2B5EF4-FFF2-40B4-BE49-F238E27FC236}">
                <a16:creationId xmlns:a16="http://schemas.microsoft.com/office/drawing/2014/main" id="{D389C583-F388-4A67-B7DC-AA2C787006C5}"/>
              </a:ext>
            </a:extLst>
          </p:cNvPr>
          <p:cNvSpPr/>
          <p:nvPr/>
        </p:nvSpPr>
        <p:spPr>
          <a:xfrm>
            <a:off x="1245325" y="1105984"/>
            <a:ext cx="1881051" cy="15782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センター</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サーバー</a:t>
            </a:r>
          </a:p>
        </p:txBody>
      </p:sp>
      <p:sp>
        <p:nvSpPr>
          <p:cNvPr id="4" name="四角形: 角を丸くする 3">
            <a:extLst>
              <a:ext uri="{FF2B5EF4-FFF2-40B4-BE49-F238E27FC236}">
                <a16:creationId xmlns:a16="http://schemas.microsoft.com/office/drawing/2014/main" id="{575C6E3B-73CD-4D54-9D55-1EE62567BE56}"/>
              </a:ext>
            </a:extLst>
          </p:cNvPr>
          <p:cNvSpPr/>
          <p:nvPr/>
        </p:nvSpPr>
        <p:spPr>
          <a:xfrm>
            <a:off x="5617027" y="1105983"/>
            <a:ext cx="1881051" cy="1578249"/>
          </a:xfrm>
          <a:prstGeom prst="roundRect">
            <a:avLst/>
          </a:prstGeom>
          <a:noFill/>
          <a:ln w="28575">
            <a:solidFill>
              <a:srgbClr val="A04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9E4644"/>
                </a:solidFill>
                <a:latin typeface="BIZ UDPゴシック" panose="020B0400000000000000" pitchFamily="50" charset="-128"/>
                <a:ea typeface="BIZ UDPゴシック" panose="020B0400000000000000" pitchFamily="50" charset="-128"/>
              </a:rPr>
              <a:t>アダプタ</a:t>
            </a:r>
            <a:endParaRPr kumimoji="1" lang="en-US" altLang="ja-JP" b="1" dirty="0">
              <a:solidFill>
                <a:srgbClr val="9E4644"/>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9E4644"/>
                </a:solidFill>
                <a:latin typeface="BIZ UDPゴシック" panose="020B0400000000000000" pitchFamily="50" charset="-128"/>
                <a:ea typeface="BIZ UDPゴシック" panose="020B0400000000000000" pitchFamily="50" charset="-128"/>
              </a:rPr>
              <a:t>サーバー</a:t>
            </a:r>
          </a:p>
        </p:txBody>
      </p:sp>
      <p:sp>
        <p:nvSpPr>
          <p:cNvPr id="5" name="四角形: 角を丸くする 4">
            <a:extLst>
              <a:ext uri="{FF2B5EF4-FFF2-40B4-BE49-F238E27FC236}">
                <a16:creationId xmlns:a16="http://schemas.microsoft.com/office/drawing/2014/main" id="{AAA12A20-64D6-4FB8-9A13-E0F1639A4752}"/>
              </a:ext>
            </a:extLst>
          </p:cNvPr>
          <p:cNvSpPr/>
          <p:nvPr/>
        </p:nvSpPr>
        <p:spPr>
          <a:xfrm>
            <a:off x="3431176" y="1105984"/>
            <a:ext cx="1881051" cy="1578249"/>
          </a:xfrm>
          <a:prstGeom prst="roundRect">
            <a:avLst/>
          </a:prstGeom>
          <a:noFill/>
          <a:ln w="28575">
            <a:solidFill>
              <a:srgbClr val="326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326EDE"/>
                </a:solidFill>
                <a:latin typeface="BIZ UDPゴシック" panose="020B0400000000000000" pitchFamily="50" charset="-128"/>
                <a:ea typeface="BIZ UDPゴシック" panose="020B0400000000000000" pitchFamily="50" charset="-128"/>
              </a:rPr>
              <a:t>セキュリティ</a:t>
            </a:r>
            <a:endParaRPr kumimoji="1" lang="en-US" altLang="ja-JP" b="1" dirty="0">
              <a:solidFill>
                <a:srgbClr val="326EDE"/>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326EDE"/>
                </a:solidFill>
                <a:latin typeface="BIZ UDPゴシック" panose="020B0400000000000000" pitchFamily="50" charset="-128"/>
                <a:ea typeface="BIZ UDPゴシック" panose="020B0400000000000000" pitchFamily="50" charset="-128"/>
              </a:rPr>
              <a:t>サーバー</a:t>
            </a:r>
          </a:p>
        </p:txBody>
      </p:sp>
      <p:sp>
        <p:nvSpPr>
          <p:cNvPr id="6" name="四角形: 角を丸くする 5">
            <a:extLst>
              <a:ext uri="{FF2B5EF4-FFF2-40B4-BE49-F238E27FC236}">
                <a16:creationId xmlns:a16="http://schemas.microsoft.com/office/drawing/2014/main" id="{E6734171-A1A5-403C-A1D8-DD08111DD21B}"/>
              </a:ext>
            </a:extLst>
          </p:cNvPr>
          <p:cNvSpPr/>
          <p:nvPr/>
        </p:nvSpPr>
        <p:spPr>
          <a:xfrm>
            <a:off x="1245325" y="2791084"/>
            <a:ext cx="1881051" cy="15782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BIZ UDPゴシック" panose="020B0400000000000000" pitchFamily="50" charset="-128"/>
                <a:ea typeface="BIZ UDPゴシック" panose="020B0400000000000000" pitchFamily="50" charset="-128"/>
              </a:rPr>
              <a:t>Admin</a:t>
            </a:r>
            <a:r>
              <a:rPr kumimoji="1" lang="ja-JP" altLang="en-US" b="1" dirty="0">
                <a:solidFill>
                  <a:schemeClr val="tx1"/>
                </a:solidFill>
                <a:latin typeface="BIZ UDPゴシック" panose="020B0400000000000000" pitchFamily="50" charset="-128"/>
                <a:ea typeface="BIZ UDPゴシック" panose="020B0400000000000000" pitchFamily="50" charset="-128"/>
              </a:rPr>
              <a:t>的役割</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利用登録</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データログなど</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D7D1F79-78A4-4A82-870C-A1E2DB9D363B}"/>
              </a:ext>
            </a:extLst>
          </p:cNvPr>
          <p:cNvSpPr/>
          <p:nvPr/>
        </p:nvSpPr>
        <p:spPr>
          <a:xfrm>
            <a:off x="5617027" y="2791083"/>
            <a:ext cx="1881051" cy="1578249"/>
          </a:xfrm>
          <a:prstGeom prst="roundRect">
            <a:avLst/>
          </a:prstGeom>
          <a:noFill/>
          <a:ln w="28575">
            <a:solidFill>
              <a:srgbClr val="A04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9E4644"/>
                </a:solidFill>
                <a:latin typeface="BIZ UDPゴシック" panose="020B0400000000000000" pitchFamily="50" charset="-128"/>
                <a:ea typeface="BIZ UDPゴシック" panose="020B0400000000000000" pitchFamily="50" charset="-128"/>
              </a:rPr>
              <a:t>利用者のデータベースに合わせこみ役割</a:t>
            </a:r>
          </a:p>
        </p:txBody>
      </p:sp>
      <p:sp>
        <p:nvSpPr>
          <p:cNvPr id="8" name="四角形: 角を丸くする 7">
            <a:extLst>
              <a:ext uri="{FF2B5EF4-FFF2-40B4-BE49-F238E27FC236}">
                <a16:creationId xmlns:a16="http://schemas.microsoft.com/office/drawing/2014/main" id="{F090ABCE-7B18-4182-A70B-2A9EF7A50DCB}"/>
              </a:ext>
            </a:extLst>
          </p:cNvPr>
          <p:cNvSpPr/>
          <p:nvPr/>
        </p:nvSpPr>
        <p:spPr>
          <a:xfrm>
            <a:off x="3431176" y="2791084"/>
            <a:ext cx="1881051" cy="1578249"/>
          </a:xfrm>
          <a:prstGeom prst="roundRect">
            <a:avLst/>
          </a:prstGeom>
          <a:noFill/>
          <a:ln w="28575">
            <a:solidFill>
              <a:srgbClr val="326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326EDE"/>
                </a:solidFill>
                <a:latin typeface="BIZ UDPゴシック" panose="020B0400000000000000" pitchFamily="50" charset="-128"/>
                <a:ea typeface="BIZ UDPゴシック" panose="020B0400000000000000" pitchFamily="50" charset="-128"/>
              </a:rPr>
              <a:t>セキュリティサーバー同士をつなぐ役割</a:t>
            </a:r>
          </a:p>
        </p:txBody>
      </p:sp>
      <p:sp>
        <p:nvSpPr>
          <p:cNvPr id="10" name="四角形: 角を丸くする 9">
            <a:extLst>
              <a:ext uri="{FF2B5EF4-FFF2-40B4-BE49-F238E27FC236}">
                <a16:creationId xmlns:a16="http://schemas.microsoft.com/office/drawing/2014/main" id="{3E07B598-BA59-4BBC-AC48-A7E503152745}"/>
              </a:ext>
            </a:extLst>
          </p:cNvPr>
          <p:cNvSpPr/>
          <p:nvPr/>
        </p:nvSpPr>
        <p:spPr>
          <a:xfrm>
            <a:off x="3317964" y="1001480"/>
            <a:ext cx="2098766" cy="3657592"/>
          </a:xfrm>
          <a:prstGeom prst="roundRect">
            <a:avLst>
              <a:gd name="adj" fmla="val 766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11" name="Picture 2" descr="先生のイラスト（男性）">
            <a:extLst>
              <a:ext uri="{FF2B5EF4-FFF2-40B4-BE49-F238E27FC236}">
                <a16:creationId xmlns:a16="http://schemas.microsoft.com/office/drawing/2014/main" id="{8462B6BA-F2C8-43E1-8BCB-E017E2A66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825" y="1931521"/>
            <a:ext cx="2625362" cy="3580039"/>
          </a:xfrm>
          <a:prstGeom prst="rect">
            <a:avLst/>
          </a:prstGeom>
          <a:noFill/>
          <a:extLst>
            <a:ext uri="{909E8E84-426E-40DD-AFC4-6F175D3DCCD1}">
              <a14:hiddenFill xmlns:a14="http://schemas.microsoft.com/office/drawing/2010/main">
                <a:solidFill>
                  <a:srgbClr val="FFFFFF"/>
                </a:solidFill>
              </a14:hiddenFill>
            </a:ext>
          </a:extLst>
        </p:spPr>
      </p:pic>
      <p:sp>
        <p:nvSpPr>
          <p:cNvPr id="12" name="吹き出し: 角を丸めた四角形 11">
            <a:extLst>
              <a:ext uri="{FF2B5EF4-FFF2-40B4-BE49-F238E27FC236}">
                <a16:creationId xmlns:a16="http://schemas.microsoft.com/office/drawing/2014/main" id="{090012BE-B02A-478B-8E5A-9B3F27FB5BD3}"/>
              </a:ext>
            </a:extLst>
          </p:cNvPr>
          <p:cNvSpPr/>
          <p:nvPr/>
        </p:nvSpPr>
        <p:spPr>
          <a:xfrm>
            <a:off x="8730070" y="1134282"/>
            <a:ext cx="2869746" cy="787554"/>
          </a:xfrm>
          <a:prstGeom prst="wedgeRoundRectCallout">
            <a:avLst>
              <a:gd name="adj1" fmla="val -32668"/>
              <a:gd name="adj2" fmla="val 659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セキュリティ</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サーバーのインストール</a:t>
            </a:r>
            <a:endParaRPr kumimoji="1" lang="en-US" altLang="ja-JP" b="1"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382774EF-F947-420B-900C-3908FCAA896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84011" y="2179930"/>
            <a:ext cx="349963" cy="421750"/>
          </a:xfrm>
          <a:prstGeom prst="rect">
            <a:avLst/>
          </a:prstGeom>
        </p:spPr>
      </p:pic>
      <p:pic>
        <p:nvPicPr>
          <p:cNvPr id="14" name="図 13">
            <a:extLst>
              <a:ext uri="{FF2B5EF4-FFF2-40B4-BE49-F238E27FC236}">
                <a16:creationId xmlns:a16="http://schemas.microsoft.com/office/drawing/2014/main" id="{D60D55AA-AAF8-4F79-B9EE-37F47BB79614}"/>
              </a:ext>
            </a:extLst>
          </p:cNvPr>
          <p:cNvPicPr>
            <a:picLocks noChangeAspect="1"/>
          </p:cNvPicPr>
          <p:nvPr/>
        </p:nvPicPr>
        <p:blipFill>
          <a:blip r:embed="rId4"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32021" y="2085968"/>
            <a:ext cx="469743" cy="515712"/>
          </a:xfrm>
          <a:prstGeom prst="rect">
            <a:avLst/>
          </a:prstGeom>
        </p:spPr>
      </p:pic>
      <p:sp>
        <p:nvSpPr>
          <p:cNvPr id="15" name="正方形/長方形 14">
            <a:extLst>
              <a:ext uri="{FF2B5EF4-FFF2-40B4-BE49-F238E27FC236}">
                <a16:creationId xmlns:a16="http://schemas.microsoft.com/office/drawing/2014/main" id="{9B8227F1-F7A9-42BE-93EC-0DAFD999CF79}"/>
              </a:ext>
            </a:extLst>
          </p:cNvPr>
          <p:cNvSpPr/>
          <p:nvPr/>
        </p:nvSpPr>
        <p:spPr>
          <a:xfrm>
            <a:off x="5464014" y="871815"/>
            <a:ext cx="2098766" cy="374969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66B2DFA8-9770-4241-B8D6-A56655B87A75}"/>
              </a:ext>
            </a:extLst>
          </p:cNvPr>
          <p:cNvSpPr/>
          <p:nvPr/>
        </p:nvSpPr>
        <p:spPr>
          <a:xfrm>
            <a:off x="1040945" y="955427"/>
            <a:ext cx="2098766" cy="374969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88FB72E1-2491-4082-96A4-4E2999C30CD7}"/>
              </a:ext>
            </a:extLst>
          </p:cNvPr>
          <p:cNvSpPr txBox="1"/>
          <p:nvPr/>
        </p:nvSpPr>
        <p:spPr>
          <a:xfrm>
            <a:off x="3971089" y="4705124"/>
            <a:ext cx="761747" cy="369332"/>
          </a:xfrm>
          <a:prstGeom prst="rect">
            <a:avLst/>
          </a:prstGeom>
          <a:noFill/>
        </p:spPr>
        <p:txBody>
          <a:bodyPr wrap="none" rtlCol="0">
            <a:spAutoFit/>
          </a:bodyPr>
          <a:lstStyle/>
          <a:p>
            <a:r>
              <a:rPr kumimoji="1" lang="ja-JP" altLang="en-US" dirty="0"/>
              <a:t>第</a:t>
            </a:r>
            <a:r>
              <a:rPr kumimoji="1" lang="en-US" altLang="ja-JP" dirty="0"/>
              <a:t>2</a:t>
            </a:r>
            <a:r>
              <a:rPr kumimoji="1" lang="ja-JP" altLang="en-US" dirty="0"/>
              <a:t>回</a:t>
            </a:r>
          </a:p>
        </p:txBody>
      </p:sp>
      <p:sp>
        <p:nvSpPr>
          <p:cNvPr id="19" name="テキスト ボックス 18">
            <a:extLst>
              <a:ext uri="{FF2B5EF4-FFF2-40B4-BE49-F238E27FC236}">
                <a16:creationId xmlns:a16="http://schemas.microsoft.com/office/drawing/2014/main" id="{97CB501E-83A0-4254-9919-EB76B4615493}"/>
              </a:ext>
            </a:extLst>
          </p:cNvPr>
          <p:cNvSpPr txBox="1"/>
          <p:nvPr/>
        </p:nvSpPr>
        <p:spPr>
          <a:xfrm>
            <a:off x="6255057" y="4705124"/>
            <a:ext cx="1685077" cy="369332"/>
          </a:xfrm>
          <a:prstGeom prst="rect">
            <a:avLst/>
          </a:prstGeom>
          <a:noFill/>
        </p:spPr>
        <p:txBody>
          <a:bodyPr wrap="none" rtlCol="0">
            <a:spAutoFit/>
          </a:bodyPr>
          <a:lstStyle/>
          <a:p>
            <a:r>
              <a:rPr kumimoji="1" lang="ja-JP" altLang="en-US" dirty="0"/>
              <a:t>第</a:t>
            </a:r>
            <a:r>
              <a:rPr kumimoji="1" lang="en-US" altLang="ja-JP" dirty="0"/>
              <a:t>3</a:t>
            </a:r>
            <a:r>
              <a:rPr kumimoji="1" lang="ja-JP" altLang="en-US" dirty="0"/>
              <a:t>回（</a:t>
            </a:r>
            <a:r>
              <a:rPr kumimoji="1" lang="en-US" altLang="ja-JP" dirty="0"/>
              <a:t>2/17</a:t>
            </a:r>
            <a:r>
              <a:rPr kumimoji="1" lang="ja-JP" altLang="en-US" dirty="0"/>
              <a:t>）</a:t>
            </a:r>
          </a:p>
        </p:txBody>
      </p:sp>
      <p:sp>
        <p:nvSpPr>
          <p:cNvPr id="21" name="テキスト ボックス 20">
            <a:extLst>
              <a:ext uri="{FF2B5EF4-FFF2-40B4-BE49-F238E27FC236}">
                <a16:creationId xmlns:a16="http://schemas.microsoft.com/office/drawing/2014/main" id="{F4819CD8-D634-4712-A346-E695D6F1D9B9}"/>
              </a:ext>
            </a:extLst>
          </p:cNvPr>
          <p:cNvSpPr txBox="1"/>
          <p:nvPr/>
        </p:nvSpPr>
        <p:spPr>
          <a:xfrm>
            <a:off x="1361852" y="5860869"/>
            <a:ext cx="6994222" cy="646331"/>
          </a:xfrm>
          <a:prstGeom prst="rect">
            <a:avLst/>
          </a:prstGeom>
          <a:noFill/>
        </p:spPr>
        <p:txBody>
          <a:bodyPr wrap="none" rtlCol="0">
            <a:spAutoFit/>
          </a:bodyPr>
          <a:lstStyle/>
          <a:p>
            <a:r>
              <a:rPr kumimoji="1" lang="en-US" altLang="ja-JP" b="1" dirty="0"/>
              <a:t>1/28</a:t>
            </a:r>
            <a:r>
              <a:rPr kumimoji="1" lang="ja-JP" altLang="en-US" b="1" dirty="0"/>
              <a:t>　</a:t>
            </a:r>
            <a:r>
              <a:rPr kumimoji="1" lang="en-US" altLang="ja-JP" b="1" dirty="0"/>
              <a:t>13:00</a:t>
            </a:r>
            <a:r>
              <a:rPr kumimoji="1" lang="ja-JP" altLang="en-US" b="1" dirty="0"/>
              <a:t>～（場所：本日と同じ</a:t>
            </a:r>
            <a:r>
              <a:rPr kumimoji="1" lang="en-US" altLang="ja-JP" b="1" dirty="0"/>
              <a:t>OSPF</a:t>
            </a:r>
            <a:r>
              <a:rPr kumimoji="1" lang="ja-JP" altLang="en-US" b="1" dirty="0"/>
              <a:t>共催：損保ジャパンビル）</a:t>
            </a:r>
            <a:endParaRPr kumimoji="1" lang="en-US" altLang="ja-JP" b="1" dirty="0"/>
          </a:p>
          <a:p>
            <a:endParaRPr kumimoji="1" lang="ja-JP" altLang="en-US" b="1" dirty="0"/>
          </a:p>
        </p:txBody>
      </p:sp>
    </p:spTree>
    <p:extLst>
      <p:ext uri="{BB962C8B-B14F-4D97-AF65-F5344CB8AC3E}">
        <p14:creationId xmlns:p14="http://schemas.microsoft.com/office/powerpoint/2010/main" val="2021543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648AE6-56CF-4EB8-A4A2-49E3608E8836}"/>
              </a:ext>
            </a:extLst>
          </p:cNvPr>
          <p:cNvGraphicFramePr>
            <a:graphicFrameLocks noGrp="1"/>
          </p:cNvGraphicFramePr>
          <p:nvPr>
            <p:extLst>
              <p:ext uri="{D42A27DB-BD31-4B8C-83A1-F6EECF244321}">
                <p14:modId xmlns:p14="http://schemas.microsoft.com/office/powerpoint/2010/main" val="1886661213"/>
              </p:ext>
            </p:extLst>
          </p:nvPr>
        </p:nvGraphicFramePr>
        <p:xfrm>
          <a:off x="4238786" y="999641"/>
          <a:ext cx="7388306" cy="5537740"/>
        </p:xfrm>
        <a:graphic>
          <a:graphicData uri="http://schemas.openxmlformats.org/drawingml/2006/table">
            <a:tbl>
              <a:tblPr/>
              <a:tblGrid>
                <a:gridCol w="246533">
                  <a:extLst>
                    <a:ext uri="{9D8B030D-6E8A-4147-A177-3AD203B41FA5}">
                      <a16:colId xmlns:a16="http://schemas.microsoft.com/office/drawing/2014/main" val="641925320"/>
                    </a:ext>
                  </a:extLst>
                </a:gridCol>
                <a:gridCol w="2110945">
                  <a:extLst>
                    <a:ext uri="{9D8B030D-6E8A-4147-A177-3AD203B41FA5}">
                      <a16:colId xmlns:a16="http://schemas.microsoft.com/office/drawing/2014/main" val="1723696444"/>
                    </a:ext>
                  </a:extLst>
                </a:gridCol>
                <a:gridCol w="2295845">
                  <a:extLst>
                    <a:ext uri="{9D8B030D-6E8A-4147-A177-3AD203B41FA5}">
                      <a16:colId xmlns:a16="http://schemas.microsoft.com/office/drawing/2014/main" val="4120664018"/>
                    </a:ext>
                  </a:extLst>
                </a:gridCol>
                <a:gridCol w="847460">
                  <a:extLst>
                    <a:ext uri="{9D8B030D-6E8A-4147-A177-3AD203B41FA5}">
                      <a16:colId xmlns:a16="http://schemas.microsoft.com/office/drawing/2014/main" val="2264163745"/>
                    </a:ext>
                  </a:extLst>
                </a:gridCol>
                <a:gridCol w="847460">
                  <a:extLst>
                    <a:ext uri="{9D8B030D-6E8A-4147-A177-3AD203B41FA5}">
                      <a16:colId xmlns:a16="http://schemas.microsoft.com/office/drawing/2014/main" val="1236013185"/>
                    </a:ext>
                  </a:extLst>
                </a:gridCol>
                <a:gridCol w="1040063">
                  <a:extLst>
                    <a:ext uri="{9D8B030D-6E8A-4147-A177-3AD203B41FA5}">
                      <a16:colId xmlns:a16="http://schemas.microsoft.com/office/drawing/2014/main" val="1610501959"/>
                    </a:ext>
                  </a:extLst>
                </a:gridCol>
              </a:tblGrid>
              <a:tr h="239410">
                <a:tc>
                  <a:txBody>
                    <a:bodyPr/>
                    <a:lstStyle/>
                    <a:p>
                      <a:pPr algn="ctr" fontAlgn="ctr" latinLnBrk="0"/>
                      <a:r>
                        <a:rPr lang="en-US" sz="800" b="1" i="0">
                          <a:effectLst/>
                          <a:latin typeface="ヒラギノ角ゴ Pro W3"/>
                        </a:rPr>
                        <a:t>No.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組織名（</a:t>
                      </a:r>
                      <a:r>
                        <a:rPr lang="en-US" sz="800" b="1" i="0" dirty="0">
                          <a:effectLst/>
                          <a:latin typeface="ヒラギノ角ゴ Pro W3"/>
                        </a:rPr>
                        <a:t>JP）</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組織名（</a:t>
                      </a:r>
                      <a:r>
                        <a:rPr lang="en-US" sz="800" b="1" i="0">
                          <a:effectLst/>
                          <a:latin typeface="ヒラギノ角ゴ Pro W3"/>
                        </a:rPr>
                        <a:t>EN）</a:t>
                      </a:r>
                      <a:br>
                        <a:rPr lang="en-US" sz="800" b="1" i="0">
                          <a:effectLst/>
                          <a:latin typeface="ヒラギノ角ゴ Pro W3"/>
                        </a:rPr>
                      </a:br>
                      <a:r>
                        <a:rPr lang="en-US" sz="800" b="1" i="0">
                          <a:effectLst/>
                          <a:latin typeface="ヒラギノ角ゴ Pro W3"/>
                        </a:rPr>
                        <a:t>Member name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電子証明書</a:t>
                      </a:r>
                      <a:br>
                        <a:rPr lang="en-US" altLang="ja-JP" sz="800" b="1" i="0" dirty="0">
                          <a:effectLst/>
                          <a:latin typeface="ヒラギノ角ゴ Pro W3"/>
                        </a:rPr>
                      </a:br>
                      <a:r>
                        <a:rPr lang="ja-JP" altLang="en-US" sz="800" b="1" i="0" dirty="0">
                          <a:effectLst/>
                          <a:latin typeface="ヒラギノ角ゴ Pro W3"/>
                        </a:rPr>
                        <a:t>申請ステイタス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ユーザ企業</a:t>
                      </a:r>
                      <a:br>
                        <a:rPr lang="ja-JP" altLang="en-US" sz="800" b="1" i="0">
                          <a:effectLst/>
                          <a:latin typeface="ヒラギノ角ゴ Pro W3"/>
                        </a:rPr>
                      </a:br>
                      <a:r>
                        <a:rPr lang="ja-JP" altLang="en-US" sz="800" b="1" i="0">
                          <a:effectLst/>
                          <a:latin typeface="ヒラギノ角ゴ Pro W3"/>
                        </a:rPr>
                        <a:t>通知ステイタス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en-US" sz="800" b="1" i="0">
                          <a:effectLst/>
                          <a:latin typeface="ヒラギノ角ゴ Pro W3"/>
                        </a:rPr>
                        <a:t>Member code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extLst>
                  <a:ext uri="{0D108BD9-81ED-4DB2-BD59-A6C34878D82A}">
                    <a16:rowId xmlns:a16="http://schemas.microsoft.com/office/drawing/2014/main" val="3895373577"/>
                  </a:ext>
                </a:extLst>
              </a:tr>
              <a:tr h="133439">
                <a:tc>
                  <a:txBody>
                    <a:bodyPr/>
                    <a:lstStyle/>
                    <a:p>
                      <a:pPr fontAlgn="ctr" latinLnBrk="0"/>
                      <a:r>
                        <a:rPr lang="en-US" altLang="ja-JP" sz="800" b="0" i="0">
                          <a:effectLst/>
                          <a:latin typeface="ヒラギノ角ゴ Pro W3"/>
                        </a:rPr>
                        <a:t>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OZ1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OZ1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01794462"/>
                  </a:ext>
                </a:extLst>
              </a:tr>
              <a:tr h="239410">
                <a:tc>
                  <a:txBody>
                    <a:bodyPr/>
                    <a:lstStyle/>
                    <a:p>
                      <a:pPr fontAlgn="ctr" latinLnBrk="0"/>
                      <a:r>
                        <a:rPr lang="en-US" altLang="ja-JP" sz="800" b="0" i="0">
                          <a:effectLst/>
                          <a:latin typeface="ヒラギノ角ゴ Pro W3"/>
                        </a:rPr>
                        <a:t>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一般社団法人コンパクトスマートシティプラットフォーム協議会</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Compact Smart City Platform Council</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74440001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22575834"/>
                  </a:ext>
                </a:extLst>
              </a:tr>
              <a:tr h="133439">
                <a:tc>
                  <a:txBody>
                    <a:bodyPr/>
                    <a:lstStyle/>
                    <a:p>
                      <a:pPr fontAlgn="ctr" latinLnBrk="0"/>
                      <a:r>
                        <a:rPr lang="en-US" altLang="ja-JP" sz="800" b="0" i="0">
                          <a:effectLst/>
                          <a:latin typeface="ヒラギノ角ゴ Pro W3"/>
                        </a:rPr>
                        <a:t>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altLang="ja-JP" sz="800" b="0" i="0">
                          <a:effectLst/>
                          <a:latin typeface="ヒラギノ角ゴ Pro W3"/>
                        </a:rPr>
                        <a:t>NEC</a:t>
                      </a:r>
                      <a:r>
                        <a:rPr lang="ja-JP" altLang="en-US" sz="800" b="0" i="0">
                          <a:effectLst/>
                          <a:latin typeface="ヒラギノ角ゴ Pro W3"/>
                        </a:rPr>
                        <a:t>ネッツエスアイ株式会社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NEC Networks &amp; System Integration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21110003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919829673"/>
                  </a:ext>
                </a:extLst>
              </a:tr>
              <a:tr h="133439">
                <a:tc>
                  <a:txBody>
                    <a:bodyPr/>
                    <a:lstStyle/>
                    <a:p>
                      <a:pPr fontAlgn="ctr" latinLnBrk="0"/>
                      <a:r>
                        <a:rPr lang="en-US" altLang="ja-JP" sz="800" b="0" i="0">
                          <a:effectLst/>
                          <a:latin typeface="ヒラギノ角ゴ Pro W3"/>
                        </a:rPr>
                        <a:t>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Green Bioanalytics</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solidFill>
                            <a:srgbClr val="F54A45"/>
                          </a:solidFill>
                          <a:effectLst/>
                          <a:latin typeface="ヒラギノ角ゴ Pro W3"/>
                        </a:rPr>
                        <a:t>Green Bioanalytics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21110002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104102334"/>
                  </a:ext>
                </a:extLst>
              </a:tr>
              <a:tr h="566320">
                <a:tc>
                  <a:txBody>
                    <a:bodyPr/>
                    <a:lstStyle/>
                    <a:p>
                      <a:pPr fontAlgn="ctr" latinLnBrk="0"/>
                      <a:r>
                        <a:rPr lang="en-US" altLang="ja-JP" sz="800" b="0" i="0">
                          <a:effectLst/>
                          <a:latin typeface="ヒラギノ角ゴ Pro W3"/>
                        </a:rPr>
                        <a:t>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株式会社ミマモルメ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MIMAMORUME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804319710"/>
                  </a:ext>
                </a:extLst>
              </a:tr>
              <a:tr h="133439">
                <a:tc>
                  <a:txBody>
                    <a:bodyPr/>
                    <a:lstStyle/>
                    <a:p>
                      <a:pPr fontAlgn="ctr" latinLnBrk="0"/>
                      <a:r>
                        <a:rPr lang="en-US" altLang="ja-JP" sz="800" b="0" i="0">
                          <a:effectLst/>
                          <a:latin typeface="ヒラギノ角ゴ Pro W3"/>
                        </a:rPr>
                        <a:t>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Andeco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Andeco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242469607"/>
                  </a:ext>
                </a:extLst>
              </a:tr>
              <a:tr h="133439">
                <a:tc>
                  <a:txBody>
                    <a:bodyPr/>
                    <a:lstStyle/>
                    <a:p>
                      <a:pPr fontAlgn="ctr" latinLnBrk="0"/>
                      <a:r>
                        <a:rPr lang="en-US" altLang="ja-JP" sz="800" b="0" i="0">
                          <a:effectLst/>
                          <a:latin typeface="ヒラギノ角ゴ Pro W3"/>
                        </a:rPr>
                        <a:t>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dirty="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075767304"/>
                  </a:ext>
                </a:extLst>
              </a:tr>
              <a:tr h="133439">
                <a:tc>
                  <a:txBody>
                    <a:bodyPr/>
                    <a:lstStyle/>
                    <a:p>
                      <a:pPr fontAlgn="ctr" latinLnBrk="0"/>
                      <a:r>
                        <a:rPr lang="en-US" altLang="ja-JP" sz="800" b="0" i="0">
                          <a:effectLst/>
                          <a:latin typeface="ヒラギノ角ゴ Pro W3"/>
                        </a:rPr>
                        <a:t>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806538817"/>
                  </a:ext>
                </a:extLst>
              </a:tr>
              <a:tr h="133439">
                <a:tc>
                  <a:txBody>
                    <a:bodyPr/>
                    <a:lstStyle/>
                    <a:p>
                      <a:pPr fontAlgn="ctr" latinLnBrk="0"/>
                      <a:r>
                        <a:rPr lang="en-US" altLang="ja-JP" sz="800" b="0" i="0">
                          <a:effectLst/>
                          <a:latin typeface="ヒラギノ角ゴ Pro W3"/>
                        </a:rPr>
                        <a:t>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イッツ・コミュニケーションズ株式会社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its communications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69831513"/>
                  </a:ext>
                </a:extLst>
              </a:tr>
              <a:tr h="147242">
                <a:tc>
                  <a:txBody>
                    <a:bodyPr/>
                    <a:lstStyle/>
                    <a:p>
                      <a:pPr fontAlgn="ctr" latinLnBrk="0"/>
                      <a:r>
                        <a:rPr lang="en-US" altLang="ja-JP" sz="800" b="0" i="0">
                          <a:effectLst/>
                          <a:latin typeface="ヒラギノ角ゴ Pro W3"/>
                        </a:rPr>
                        <a:t>10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504120913"/>
                  </a:ext>
                </a:extLst>
              </a:tr>
              <a:tr h="147242">
                <a:tc>
                  <a:txBody>
                    <a:bodyPr/>
                    <a:lstStyle/>
                    <a:p>
                      <a:pPr fontAlgn="ctr" latinLnBrk="0"/>
                      <a:r>
                        <a:rPr lang="en-US" altLang="ja-JP" sz="800" b="0" i="0">
                          <a:effectLst/>
                          <a:latin typeface="ヒラギノ角ゴ Pro W3"/>
                        </a:rPr>
                        <a:t>11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altLang="ja-JP" sz="800" b="0" i="0">
                          <a:effectLst/>
                          <a:latin typeface="ヒラギノ角ゴ Pro W3"/>
                        </a:rPr>
                        <a:t>NTT</a:t>
                      </a:r>
                      <a:r>
                        <a:rPr lang="ja-JP" altLang="en-US" sz="800" b="0" i="0">
                          <a:effectLst/>
                          <a:latin typeface="ヒラギノ角ゴ Pro W3"/>
                        </a:rPr>
                        <a:t>ドコモ</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NTT DOCOMO,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21110008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259936272"/>
                  </a:ext>
                </a:extLst>
              </a:tr>
              <a:tr h="147242">
                <a:tc>
                  <a:txBody>
                    <a:bodyPr/>
                    <a:lstStyle/>
                    <a:p>
                      <a:pPr fontAlgn="ctr" latinLnBrk="0"/>
                      <a:r>
                        <a:rPr lang="en-US" altLang="ja-JP" sz="800" b="0" i="0">
                          <a:effectLst/>
                          <a:latin typeface="ヒラギノ角ゴ Pro W3"/>
                        </a:rPr>
                        <a:t>12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SWAT Mobility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SWAT Mobility Pte.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21110009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707848182"/>
                  </a:ext>
                </a:extLst>
              </a:tr>
              <a:tr h="147242">
                <a:tc>
                  <a:txBody>
                    <a:bodyPr/>
                    <a:lstStyle/>
                    <a:p>
                      <a:pPr fontAlgn="ctr" latinLnBrk="0"/>
                      <a:r>
                        <a:rPr lang="en-US" altLang="ja-JP" sz="800" b="0" i="0">
                          <a:effectLst/>
                          <a:latin typeface="ヒラギノ角ゴ Pro W3"/>
                        </a:rPr>
                        <a:t>13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TRUSTDOCK</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TRUSTDOCK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827314185"/>
                  </a:ext>
                </a:extLst>
              </a:tr>
              <a:tr h="147242">
                <a:tc>
                  <a:txBody>
                    <a:bodyPr/>
                    <a:lstStyle/>
                    <a:p>
                      <a:pPr fontAlgn="ctr" latinLnBrk="0"/>
                      <a:r>
                        <a:rPr lang="en-US" altLang="ja-JP" sz="800" b="0" i="0">
                          <a:effectLst/>
                          <a:latin typeface="ヒラギノ角ゴ Pro W3"/>
                        </a:rPr>
                        <a:t>14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アイテック阪急阪神株式会社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ITEC HANKYU HANSHIN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199020998"/>
                  </a:ext>
                </a:extLst>
              </a:tr>
              <a:tr h="147242">
                <a:tc>
                  <a:txBody>
                    <a:bodyPr/>
                    <a:lstStyle/>
                    <a:p>
                      <a:pPr fontAlgn="ctr" latinLnBrk="0"/>
                      <a:r>
                        <a:rPr lang="en-US" altLang="ja-JP" sz="800" b="0" i="0">
                          <a:effectLst/>
                          <a:latin typeface="ヒラギノ角ゴ Pro W3"/>
                        </a:rPr>
                        <a:t>15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株式会社アスコエパートナーズ</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Asukoe Partners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586764838"/>
                  </a:ext>
                </a:extLst>
              </a:tr>
              <a:tr h="147242">
                <a:tc>
                  <a:txBody>
                    <a:bodyPr/>
                    <a:lstStyle/>
                    <a:p>
                      <a:pPr fontAlgn="ctr" latinLnBrk="0"/>
                      <a:r>
                        <a:rPr lang="en-US" altLang="ja-JP" sz="800" b="0" i="0">
                          <a:effectLst/>
                          <a:latin typeface="ヒラギノ角ゴ Pro W3"/>
                        </a:rPr>
                        <a:t>16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株式会社おてつたび</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OTETSUTABI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21110010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927664779"/>
                  </a:ext>
                </a:extLst>
              </a:tr>
              <a:tr h="147242">
                <a:tc>
                  <a:txBody>
                    <a:bodyPr/>
                    <a:lstStyle/>
                    <a:p>
                      <a:pPr fontAlgn="ctr" latinLnBrk="0"/>
                      <a:r>
                        <a:rPr lang="en-US" altLang="ja-JP" sz="800" b="0" i="0">
                          <a:effectLst/>
                          <a:latin typeface="ヒラギノ角ゴ Pro W3"/>
                        </a:rPr>
                        <a:t>17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スクールエージェント株式会社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School Agent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698450896"/>
                  </a:ext>
                </a:extLst>
              </a:tr>
              <a:tr h="147242">
                <a:tc>
                  <a:txBody>
                    <a:bodyPr/>
                    <a:lstStyle/>
                    <a:p>
                      <a:pPr fontAlgn="ctr" latinLnBrk="0"/>
                      <a:r>
                        <a:rPr lang="en-US" altLang="ja-JP" sz="800" b="0" i="0">
                          <a:effectLst/>
                          <a:latin typeface="ヒラギノ角ゴ Pro W3"/>
                        </a:rPr>
                        <a:t>18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セイコーソリューションズ株式会社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Seiko Solutions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67229880"/>
                  </a:ext>
                </a:extLst>
              </a:tr>
              <a:tr h="147242">
                <a:tc>
                  <a:txBody>
                    <a:bodyPr/>
                    <a:lstStyle/>
                    <a:p>
                      <a:pPr fontAlgn="ctr" latinLnBrk="0"/>
                      <a:r>
                        <a:rPr lang="en-US" altLang="ja-JP" sz="800" b="0" i="0">
                          <a:effectLst/>
                          <a:latin typeface="ヒラギノ角ゴ Pro W3"/>
                        </a:rPr>
                        <a:t>19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株式会社りそな銀行</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Resona 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97666025"/>
                  </a:ext>
                </a:extLst>
              </a:tr>
              <a:tr h="147242">
                <a:tc>
                  <a:txBody>
                    <a:bodyPr/>
                    <a:lstStyle/>
                    <a:p>
                      <a:pPr fontAlgn="ctr" latinLnBrk="0"/>
                      <a:r>
                        <a:rPr lang="en-US" altLang="ja-JP" sz="800" b="0" i="0">
                          <a:effectLst/>
                          <a:latin typeface="ヒラギノ角ゴ Pro W3"/>
                        </a:rPr>
                        <a:t>20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Robot Consulting</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Robot Consulting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21110011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97349690"/>
                  </a:ext>
                </a:extLst>
              </a:tr>
              <a:tr h="147242">
                <a:tc>
                  <a:txBody>
                    <a:bodyPr/>
                    <a:lstStyle/>
                    <a:p>
                      <a:pPr fontAlgn="ctr" latinLnBrk="0"/>
                      <a:r>
                        <a:rPr lang="en-US" altLang="ja-JP" sz="800" b="0" i="0">
                          <a:effectLst/>
                          <a:latin typeface="ヒラギノ角ゴ Pro W3"/>
                        </a:rPr>
                        <a:t>21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三井住友海上火災保険株式会社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Mitsui Sumitomo Insurance Company, Limited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59295012"/>
                  </a:ext>
                </a:extLst>
              </a:tr>
              <a:tr h="147242">
                <a:tc>
                  <a:txBody>
                    <a:bodyPr/>
                    <a:lstStyle/>
                    <a:p>
                      <a:pPr fontAlgn="ctr" latinLnBrk="0"/>
                      <a:r>
                        <a:rPr lang="en-US" altLang="ja-JP" sz="800" b="0" i="0" dirty="0">
                          <a:effectLst/>
                          <a:latin typeface="ヒラギノ角ゴ Pro W3"/>
                        </a:rPr>
                        <a:t>22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ja-JP" altLang="en-US" sz="800" b="0" i="0" dirty="0">
                          <a:effectLst/>
                          <a:latin typeface="ヒラギノ角ゴ Pro W3"/>
                        </a:rPr>
                        <a:t>三井情報株式会社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MITSUI KNOWLEDGE INDUSTRY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r>
                        <a:rPr lang="ja-JP" altLang="en-US" sz="800" b="0" i="0">
                          <a:effectLst/>
                          <a:latin typeface="ヒラギノ角ゴ Pro W3"/>
                        </a:rPr>
                        <a:t>申請済</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extLst>
                  <a:ext uri="{0D108BD9-81ED-4DB2-BD59-A6C34878D82A}">
                    <a16:rowId xmlns:a16="http://schemas.microsoft.com/office/drawing/2014/main" val="1040498861"/>
                  </a:ext>
                </a:extLst>
              </a:tr>
              <a:tr h="147242">
                <a:tc>
                  <a:txBody>
                    <a:bodyPr/>
                    <a:lstStyle/>
                    <a:p>
                      <a:pPr fontAlgn="ctr" latinLnBrk="0"/>
                      <a:r>
                        <a:rPr lang="en-US" altLang="ja-JP" sz="800" b="0" i="0">
                          <a:effectLst/>
                          <a:latin typeface="ヒラギノ角ゴ Pro W3"/>
                        </a:rPr>
                        <a:t>23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小林製薬株式会社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Kobayashi Pharmaceutical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31894585"/>
                  </a:ext>
                </a:extLst>
              </a:tr>
              <a:tr h="147242">
                <a:tc>
                  <a:txBody>
                    <a:bodyPr/>
                    <a:lstStyle/>
                    <a:p>
                      <a:pPr fontAlgn="ctr" latinLnBrk="0"/>
                      <a:r>
                        <a:rPr lang="en-US" altLang="ja-JP" sz="800" b="0" i="0">
                          <a:effectLst/>
                          <a:latin typeface="ヒラギノ角ゴ Pro W3"/>
                        </a:rPr>
                        <a:t>24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株式会社帝国データバンク</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TEIKOKU DATABANK,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552269225"/>
                  </a:ext>
                </a:extLst>
              </a:tr>
              <a:tr h="147242">
                <a:tc>
                  <a:txBody>
                    <a:bodyPr/>
                    <a:lstStyle/>
                    <a:p>
                      <a:pPr fontAlgn="ctr" latinLnBrk="0"/>
                      <a:r>
                        <a:rPr lang="en-US" altLang="ja-JP" sz="800" b="0" i="0">
                          <a:effectLst/>
                          <a:latin typeface="ヒラギノ角ゴ Pro W3"/>
                        </a:rPr>
                        <a:t>25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株式会社日立社会情報サービス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fr-FR" sz="800" b="0" i="0">
                          <a:effectLst/>
                          <a:latin typeface="ヒラギノ角ゴ Pro W3"/>
                        </a:rPr>
                        <a:t>Hitachi Social Information Services,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686968668"/>
                  </a:ext>
                </a:extLst>
              </a:tr>
              <a:tr h="147242">
                <a:tc>
                  <a:txBody>
                    <a:bodyPr/>
                    <a:lstStyle/>
                    <a:p>
                      <a:pPr fontAlgn="ctr" latinLnBrk="0"/>
                      <a:r>
                        <a:rPr lang="en-US" altLang="ja-JP" sz="800" b="0" i="0">
                          <a:effectLst/>
                          <a:latin typeface="ヒラギノ角ゴ Pro W3"/>
                        </a:rPr>
                        <a:t>26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CI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CI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36355829"/>
                  </a:ext>
                </a:extLst>
              </a:tr>
              <a:tr h="147242">
                <a:tc>
                  <a:txBody>
                    <a:bodyPr/>
                    <a:lstStyle/>
                    <a:p>
                      <a:pPr fontAlgn="ctr" latinLnBrk="0"/>
                      <a:r>
                        <a:rPr lang="en-US" altLang="ja-JP" sz="800" b="0" i="0">
                          <a:effectLst/>
                          <a:latin typeface="ヒラギノ角ゴ Pro W3"/>
                        </a:rPr>
                        <a:t>27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 アーティフィス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ARTIFICE,inc.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8313888"/>
                  </a:ext>
                </a:extLst>
              </a:tr>
              <a:tr h="147242">
                <a:tc>
                  <a:txBody>
                    <a:bodyPr/>
                    <a:lstStyle/>
                    <a:p>
                      <a:pPr fontAlgn="ctr" latinLnBrk="0"/>
                      <a:r>
                        <a:rPr lang="en-US" altLang="ja-JP" sz="800" b="0" i="0">
                          <a:effectLst/>
                          <a:latin typeface="ヒラギノ角ゴ Pro W3"/>
                        </a:rPr>
                        <a:t>28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福井県庁</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Fukui prefectural government</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00805792"/>
                  </a:ext>
                </a:extLst>
              </a:tr>
              <a:tr h="147242">
                <a:tc>
                  <a:txBody>
                    <a:bodyPr/>
                    <a:lstStyle/>
                    <a:p>
                      <a:pPr fontAlgn="ctr" latinLnBrk="0"/>
                      <a:r>
                        <a:rPr lang="en-US" altLang="ja-JP" sz="800" b="0" i="0">
                          <a:effectLst/>
                          <a:latin typeface="ヒラギノ角ゴ Pro W3"/>
                        </a:rPr>
                        <a:t>29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関西電力株式会社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THE KANSAI ELECTRIC POWER CO.,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42674461"/>
                  </a:ext>
                </a:extLst>
              </a:tr>
              <a:tr h="147242">
                <a:tc>
                  <a:txBody>
                    <a:bodyPr/>
                    <a:lstStyle/>
                    <a:p>
                      <a:pPr fontAlgn="ctr" latinLnBrk="0"/>
                      <a:r>
                        <a:rPr lang="en-US" altLang="ja-JP" sz="800" b="0" i="0">
                          <a:effectLst/>
                          <a:latin typeface="ヒラギノ角ゴ Pro W3"/>
                        </a:rPr>
                        <a:t>30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株式会社電通国際情報サービス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INFORMATION SERVICES INTERNATIONAL-DENTSU,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360463785"/>
                  </a:ext>
                </a:extLst>
              </a:tr>
            </a:tbl>
          </a:graphicData>
        </a:graphic>
      </p:graphicFrame>
      <p:sp>
        <p:nvSpPr>
          <p:cNvPr id="3" name="正方形/長方形 2">
            <a:extLst>
              <a:ext uri="{FF2B5EF4-FFF2-40B4-BE49-F238E27FC236}">
                <a16:creationId xmlns:a16="http://schemas.microsoft.com/office/drawing/2014/main" id="{5D996A40-1167-40D5-BED9-E38B57D04A14}"/>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dirty="0">
                <a:latin typeface="+mn-ea"/>
              </a:rPr>
              <a:t>第</a:t>
            </a:r>
            <a:r>
              <a:rPr kumimoji="1" lang="en-US" altLang="ja-JP" dirty="0">
                <a:latin typeface="+mn-ea"/>
              </a:rPr>
              <a:t>2</a:t>
            </a:r>
            <a:r>
              <a:rPr kumimoji="1" lang="ja-JP" altLang="en-US" dirty="0">
                <a:latin typeface="+mn-ea"/>
              </a:rPr>
              <a:t>回　</a:t>
            </a:r>
            <a:r>
              <a:rPr kumimoji="1" lang="en-US" altLang="ja-JP" dirty="0">
                <a:latin typeface="+mn-ea"/>
              </a:rPr>
              <a:t>JP-LINK</a:t>
            </a:r>
            <a:r>
              <a:rPr kumimoji="1" lang="ja-JP" altLang="en-US" dirty="0">
                <a:latin typeface="+mn-ea"/>
              </a:rPr>
              <a:t>勉強会</a:t>
            </a:r>
            <a:endParaRPr kumimoji="1" lang="ja-JP" altLang="en-US" dirty="0"/>
          </a:p>
        </p:txBody>
      </p:sp>
      <p:sp>
        <p:nvSpPr>
          <p:cNvPr id="4" name="テキスト ボックス 3">
            <a:extLst>
              <a:ext uri="{FF2B5EF4-FFF2-40B4-BE49-F238E27FC236}">
                <a16:creationId xmlns:a16="http://schemas.microsoft.com/office/drawing/2014/main" id="{B63CA4E5-2FE7-42DC-BBA7-AB99C1AA3003}"/>
              </a:ext>
            </a:extLst>
          </p:cNvPr>
          <p:cNvSpPr txBox="1"/>
          <p:nvPr/>
        </p:nvSpPr>
        <p:spPr>
          <a:xfrm>
            <a:off x="271220" y="906189"/>
            <a:ext cx="3762568" cy="5139869"/>
          </a:xfrm>
          <a:prstGeom prst="rect">
            <a:avLst/>
          </a:prstGeom>
          <a:noFill/>
        </p:spPr>
        <p:txBody>
          <a:bodyPr wrap="none" rtlCol="0">
            <a:spAutoFit/>
          </a:bodyPr>
          <a:lstStyle/>
          <a:p>
            <a:r>
              <a:rPr kumimoji="1" lang="en-US" altLang="ja-JP" b="1" dirty="0"/>
              <a:t>JP-LINK</a:t>
            </a:r>
            <a:r>
              <a:rPr kumimoji="1" lang="ja-JP" altLang="en-US" b="1" dirty="0"/>
              <a:t>利用にあたり</a:t>
            </a:r>
            <a:endParaRPr kumimoji="1" lang="en-US" altLang="ja-JP" b="1" dirty="0"/>
          </a:p>
          <a:p>
            <a:endParaRPr kumimoji="1" lang="en-US" altLang="ja-JP" dirty="0"/>
          </a:p>
          <a:p>
            <a:r>
              <a:rPr kumimoji="1" lang="ja-JP" altLang="en-US" dirty="0"/>
              <a:t>・</a:t>
            </a:r>
            <a:r>
              <a:rPr kumimoji="1" lang="en-US" altLang="ja-JP" dirty="0"/>
              <a:t>JP-LINK</a:t>
            </a:r>
            <a:r>
              <a:rPr kumimoji="1" lang="ja-JP" altLang="en-US" dirty="0"/>
              <a:t>は電子証明書、</a:t>
            </a:r>
            <a:br>
              <a:rPr kumimoji="1" lang="en-US" altLang="ja-JP" dirty="0"/>
            </a:br>
            <a:r>
              <a:rPr kumimoji="1" lang="ja-JP" altLang="en-US" dirty="0"/>
              <a:t>　タイムスタンプを利用して</a:t>
            </a:r>
            <a:br>
              <a:rPr kumimoji="1" lang="en-US" altLang="ja-JP" dirty="0"/>
            </a:br>
            <a:r>
              <a:rPr kumimoji="1" lang="ja-JP" altLang="en-US" dirty="0"/>
              <a:t>　データ連携を行います。</a:t>
            </a:r>
            <a:endParaRPr kumimoji="1" lang="en-US" altLang="ja-JP" dirty="0"/>
          </a:p>
          <a:p>
            <a:br>
              <a:rPr kumimoji="1" lang="en-US" altLang="ja-JP" dirty="0"/>
            </a:br>
            <a:r>
              <a:rPr kumimoji="1" lang="ja-JP" altLang="en-US" dirty="0"/>
              <a:t>・電子証明書は皆様の謄本を</a:t>
            </a:r>
            <a:br>
              <a:rPr kumimoji="1" lang="en-US" altLang="ja-JP" dirty="0"/>
            </a:br>
            <a:r>
              <a:rPr kumimoji="1" lang="ja-JP" altLang="en-US" dirty="0"/>
              <a:t>　ベースに構築されます。</a:t>
            </a:r>
            <a:endParaRPr kumimoji="1" lang="en-US" altLang="ja-JP" dirty="0"/>
          </a:p>
          <a:p>
            <a:endParaRPr kumimoji="1" lang="en-US" altLang="ja-JP" dirty="0"/>
          </a:p>
          <a:p>
            <a:r>
              <a:rPr kumimoji="1" lang="ja-JP" altLang="en-US" dirty="0"/>
              <a:t>・電子証明書がないと</a:t>
            </a:r>
            <a:br>
              <a:rPr kumimoji="1" lang="en-US" altLang="ja-JP" dirty="0"/>
            </a:br>
            <a:r>
              <a:rPr kumimoji="1" lang="ja-JP" altLang="en-US" dirty="0"/>
              <a:t>　</a:t>
            </a:r>
            <a:r>
              <a:rPr kumimoji="1" lang="en-US" altLang="ja-JP" dirty="0"/>
              <a:t>JP-LINK</a:t>
            </a:r>
            <a:r>
              <a:rPr kumimoji="1" lang="ja-JP" altLang="en-US" dirty="0"/>
              <a:t>は使えません。</a:t>
            </a:r>
            <a:endParaRPr kumimoji="1" lang="en-US" altLang="ja-JP" dirty="0"/>
          </a:p>
          <a:p>
            <a:endParaRPr kumimoji="1" lang="en-US" altLang="ja-JP" dirty="0"/>
          </a:p>
          <a:p>
            <a:endParaRPr kumimoji="1" lang="en-US" altLang="ja-JP" dirty="0"/>
          </a:p>
          <a:p>
            <a:r>
              <a:rPr kumimoji="1" lang="ja-JP" altLang="en-US" sz="2000" b="1" dirty="0">
                <a:solidFill>
                  <a:srgbClr val="FF0000"/>
                </a:solidFill>
              </a:rPr>
              <a:t>・利用希望企業は事務局まで</a:t>
            </a:r>
            <a:br>
              <a:rPr kumimoji="1" lang="en-US" altLang="ja-JP" sz="2000" b="1" dirty="0">
                <a:solidFill>
                  <a:srgbClr val="FF0000"/>
                </a:solidFill>
              </a:rPr>
            </a:br>
            <a:r>
              <a:rPr kumimoji="1" lang="ja-JP" altLang="en-US" sz="2000" b="1" dirty="0">
                <a:solidFill>
                  <a:srgbClr val="FF0000"/>
                </a:solidFill>
              </a:rPr>
              <a:t>　ご連絡ください。</a:t>
            </a:r>
            <a:endParaRPr kumimoji="1" lang="en-US" altLang="ja-JP" sz="2000" b="1" dirty="0">
              <a:solidFill>
                <a:srgbClr val="FF0000"/>
              </a:solidFill>
            </a:endParaRPr>
          </a:p>
          <a:p>
            <a:r>
              <a:rPr kumimoji="1" lang="ja-JP" altLang="en-US" dirty="0"/>
              <a:t>（発行には</a:t>
            </a:r>
            <a:r>
              <a:rPr kumimoji="1" lang="en-US" altLang="ja-JP" dirty="0"/>
              <a:t>1</a:t>
            </a:r>
            <a:r>
              <a:rPr kumimoji="1" lang="ja-JP" altLang="en-US" dirty="0"/>
              <a:t>週間程度かかります）</a:t>
            </a:r>
            <a:endParaRPr kumimoji="1" lang="en-US" altLang="ja-JP" dirty="0"/>
          </a:p>
          <a:p>
            <a:endParaRPr kumimoji="1" lang="en-US" altLang="ja-JP" dirty="0"/>
          </a:p>
          <a:p>
            <a:endParaRPr kumimoji="1" lang="ja-JP" altLang="en-US" dirty="0"/>
          </a:p>
        </p:txBody>
      </p:sp>
      <p:sp>
        <p:nvSpPr>
          <p:cNvPr id="5" name="テキスト ボックス 4">
            <a:extLst>
              <a:ext uri="{FF2B5EF4-FFF2-40B4-BE49-F238E27FC236}">
                <a16:creationId xmlns:a16="http://schemas.microsoft.com/office/drawing/2014/main" id="{075C2046-A884-4109-B578-C7CB9E9666FA}"/>
              </a:ext>
            </a:extLst>
          </p:cNvPr>
          <p:cNvSpPr txBox="1"/>
          <p:nvPr/>
        </p:nvSpPr>
        <p:spPr>
          <a:xfrm>
            <a:off x="4331776" y="630309"/>
            <a:ext cx="2954655" cy="369332"/>
          </a:xfrm>
          <a:prstGeom prst="rect">
            <a:avLst/>
          </a:prstGeom>
          <a:noFill/>
        </p:spPr>
        <p:txBody>
          <a:bodyPr wrap="none" rtlCol="0">
            <a:spAutoFit/>
          </a:bodyPr>
          <a:lstStyle/>
          <a:p>
            <a:r>
              <a:rPr kumimoji="1" lang="ja-JP" altLang="en-US" dirty="0"/>
              <a:t>事前に申請しているリスト</a:t>
            </a:r>
          </a:p>
        </p:txBody>
      </p:sp>
    </p:spTree>
    <p:extLst>
      <p:ext uri="{BB962C8B-B14F-4D97-AF65-F5344CB8AC3E}">
        <p14:creationId xmlns:p14="http://schemas.microsoft.com/office/powerpoint/2010/main" val="221848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男, 建物, 部屋 が含まれている画像&#10;&#10;自動的に生成された説明">
            <a:extLst>
              <a:ext uri="{FF2B5EF4-FFF2-40B4-BE49-F238E27FC236}">
                <a16:creationId xmlns:a16="http://schemas.microsoft.com/office/drawing/2014/main" id="{4855B5BA-1F5E-460D-9F9C-CA353FC5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796" y="831273"/>
            <a:ext cx="2026226" cy="2701635"/>
          </a:xfrm>
          <a:prstGeom prst="rect">
            <a:avLst/>
          </a:prstGeom>
        </p:spPr>
      </p:pic>
      <p:pic>
        <p:nvPicPr>
          <p:cNvPr id="5" name="図 4" descr="屋内, テーブル, 部屋, キッチン が含まれている画像&#10;&#10;自動的に生成された説明">
            <a:extLst>
              <a:ext uri="{FF2B5EF4-FFF2-40B4-BE49-F238E27FC236}">
                <a16:creationId xmlns:a16="http://schemas.microsoft.com/office/drawing/2014/main" id="{AECEFFE3-02B9-4D45-B910-AB2BF2219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09" y="3939309"/>
            <a:ext cx="3435927" cy="2576945"/>
          </a:xfrm>
          <a:prstGeom prst="rect">
            <a:avLst/>
          </a:prstGeom>
        </p:spPr>
      </p:pic>
      <p:pic>
        <p:nvPicPr>
          <p:cNvPr id="7" name="図 6">
            <a:extLst>
              <a:ext uri="{FF2B5EF4-FFF2-40B4-BE49-F238E27FC236}">
                <a16:creationId xmlns:a16="http://schemas.microsoft.com/office/drawing/2014/main" id="{658BD734-B963-41F4-9464-EAF53E42D70B}"/>
              </a:ext>
            </a:extLst>
          </p:cNvPr>
          <p:cNvPicPr>
            <a:picLocks noChangeAspect="1"/>
          </p:cNvPicPr>
          <p:nvPr/>
        </p:nvPicPr>
        <p:blipFill rotWithShape="1">
          <a:blip r:embed="rId4"/>
          <a:srcRect l="25273" t="26667" r="14202" b="10640"/>
          <a:stretch/>
        </p:blipFill>
        <p:spPr>
          <a:xfrm>
            <a:off x="685030" y="1533236"/>
            <a:ext cx="6918036" cy="4299527"/>
          </a:xfrm>
          <a:prstGeom prst="rect">
            <a:avLst/>
          </a:prstGeom>
        </p:spPr>
      </p:pic>
      <p:cxnSp>
        <p:nvCxnSpPr>
          <p:cNvPr id="9" name="コネクタ: カギ線 8">
            <a:extLst>
              <a:ext uri="{FF2B5EF4-FFF2-40B4-BE49-F238E27FC236}">
                <a16:creationId xmlns:a16="http://schemas.microsoft.com/office/drawing/2014/main" id="{C4CBFA6B-3DD0-46FB-9932-7A7E592174EB}"/>
              </a:ext>
            </a:extLst>
          </p:cNvPr>
          <p:cNvCxnSpPr>
            <a:endCxn id="7" idx="0"/>
          </p:cNvCxnSpPr>
          <p:nvPr/>
        </p:nvCxnSpPr>
        <p:spPr>
          <a:xfrm rot="10800000" flipV="1">
            <a:off x="4144048" y="1062182"/>
            <a:ext cx="5614748" cy="471054"/>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9644D91C-1FBD-47ED-B70E-A5E60FDBF98E}"/>
              </a:ext>
            </a:extLst>
          </p:cNvPr>
          <p:cNvCxnSpPr>
            <a:cxnSpLocks/>
            <a:stCxn id="5" idx="1"/>
          </p:cNvCxnSpPr>
          <p:nvPr/>
        </p:nvCxnSpPr>
        <p:spPr>
          <a:xfrm rot="10800000">
            <a:off x="3352801" y="4458790"/>
            <a:ext cx="4498109" cy="768993"/>
          </a:xfrm>
          <a:prstGeom prst="bentConnector3">
            <a:avLst>
              <a:gd name="adj1" fmla="val 10014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49BC25A-82D6-4DBF-94AA-995B91FA5031}"/>
              </a:ext>
            </a:extLst>
          </p:cNvPr>
          <p:cNvSpPr txBox="1"/>
          <p:nvPr/>
        </p:nvSpPr>
        <p:spPr>
          <a:xfrm>
            <a:off x="406978" y="537190"/>
            <a:ext cx="9644179" cy="461665"/>
          </a:xfrm>
          <a:prstGeom prst="rect">
            <a:avLst/>
          </a:prstGeom>
          <a:noFill/>
        </p:spPr>
        <p:txBody>
          <a:bodyPr wrap="none" lIns="91440" tIns="45720" rIns="91440" bIns="45720" rtlCol="0" anchor="t">
            <a:spAutoFit/>
          </a:bodyPr>
          <a:lstStyle/>
          <a:p>
            <a:r>
              <a:rPr kumimoji="1" lang="en-US" altLang="ja-JP" sz="2400" b="1" dirty="0"/>
              <a:t>4</a:t>
            </a:r>
            <a:r>
              <a:rPr kumimoji="1" lang="ja-JP" altLang="en-US" sz="2400" b="1"/>
              <a:t>ブース（</a:t>
            </a:r>
            <a:r>
              <a:rPr kumimoji="1" lang="en-US" altLang="ja-JP" sz="2400" b="1" dirty="0"/>
              <a:t>CSPFC</a:t>
            </a:r>
            <a:r>
              <a:rPr kumimoji="1" lang="ja-JP" altLang="en-US" sz="2400" b="1"/>
              <a:t>、</a:t>
            </a:r>
            <a:r>
              <a:rPr kumimoji="1" lang="en-US" altLang="ja-JP" sz="2400" b="1" dirty="0"/>
              <a:t>NESIC</a:t>
            </a:r>
            <a:r>
              <a:rPr kumimoji="1" lang="ja-JP" altLang="en-US" sz="2400" b="1"/>
              <a:t>、Digital Platformer、とよのていねい）</a:t>
            </a:r>
          </a:p>
        </p:txBody>
      </p:sp>
      <p:sp>
        <p:nvSpPr>
          <p:cNvPr id="20" name="テキスト ボックス 19">
            <a:extLst>
              <a:ext uri="{FF2B5EF4-FFF2-40B4-BE49-F238E27FC236}">
                <a16:creationId xmlns:a16="http://schemas.microsoft.com/office/drawing/2014/main" id="{8511F76D-D202-4942-BE43-B8B26BA1BE92}"/>
              </a:ext>
            </a:extLst>
          </p:cNvPr>
          <p:cNvSpPr txBox="1"/>
          <p:nvPr/>
        </p:nvSpPr>
        <p:spPr>
          <a:xfrm>
            <a:off x="560866" y="6054589"/>
            <a:ext cx="4185761" cy="461665"/>
          </a:xfrm>
          <a:prstGeom prst="rect">
            <a:avLst/>
          </a:prstGeom>
          <a:noFill/>
        </p:spPr>
        <p:txBody>
          <a:bodyPr wrap="none" rtlCol="0">
            <a:spAutoFit/>
          </a:bodyPr>
          <a:lstStyle/>
          <a:p>
            <a:r>
              <a:rPr kumimoji="1" lang="ja-JP" altLang="en-US" sz="2400" b="1" dirty="0"/>
              <a:t>アンケート促進と商品券配布</a:t>
            </a:r>
          </a:p>
        </p:txBody>
      </p:sp>
      <p:sp>
        <p:nvSpPr>
          <p:cNvPr id="18" name="テキスト ボックス 17">
            <a:extLst>
              <a:ext uri="{FF2B5EF4-FFF2-40B4-BE49-F238E27FC236}">
                <a16:creationId xmlns:a16="http://schemas.microsoft.com/office/drawing/2014/main" id="{C013167B-6B48-426B-A281-7B78E60D8436}"/>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Tree>
    <p:extLst>
      <p:ext uri="{BB962C8B-B14F-4D97-AF65-F5344CB8AC3E}">
        <p14:creationId xmlns:p14="http://schemas.microsoft.com/office/powerpoint/2010/main" val="56698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29BC07-7EE7-40E0-84CC-B97552AB98E9}"/>
              </a:ext>
            </a:extLst>
          </p:cNvPr>
          <p:cNvSpPr txBox="1"/>
          <p:nvPr/>
        </p:nvSpPr>
        <p:spPr>
          <a:xfrm>
            <a:off x="2967317" y="2835549"/>
            <a:ext cx="6109365" cy="769441"/>
          </a:xfrm>
          <a:prstGeom prst="rect">
            <a:avLst/>
          </a:prstGeom>
          <a:noFill/>
        </p:spPr>
        <p:txBody>
          <a:bodyPr wrap="none" rtlCol="0">
            <a:spAutoFit/>
          </a:bodyPr>
          <a:lstStyle/>
          <a:p>
            <a:r>
              <a:rPr kumimoji="1" lang="en-US" altLang="ja-JP" sz="4400" b="1" dirty="0"/>
              <a:t>CSPFC</a:t>
            </a:r>
            <a:r>
              <a:rPr kumimoji="1" lang="ja-JP" altLang="en-US" sz="4400" b="1" dirty="0"/>
              <a:t>事務局からの案内</a:t>
            </a:r>
          </a:p>
        </p:txBody>
      </p:sp>
    </p:spTree>
    <p:extLst>
      <p:ext uri="{BB962C8B-B14F-4D97-AF65-F5344CB8AC3E}">
        <p14:creationId xmlns:p14="http://schemas.microsoft.com/office/powerpoint/2010/main" val="340357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B7707A-C2AB-4948-AFE1-2F2181E1603D}"/>
              </a:ext>
            </a:extLst>
          </p:cNvPr>
          <p:cNvPicPr>
            <a:picLocks noChangeAspect="1"/>
          </p:cNvPicPr>
          <p:nvPr/>
        </p:nvPicPr>
        <p:blipFill>
          <a:blip r:embed="rId2"/>
          <a:stretch>
            <a:fillRect/>
          </a:stretch>
        </p:blipFill>
        <p:spPr>
          <a:xfrm>
            <a:off x="1458197" y="636298"/>
            <a:ext cx="9275606" cy="6024597"/>
          </a:xfrm>
          <a:prstGeom prst="rect">
            <a:avLst/>
          </a:prstGeom>
        </p:spPr>
      </p:pic>
      <p:sp>
        <p:nvSpPr>
          <p:cNvPr id="4" name="テキスト ボックス 3">
            <a:extLst>
              <a:ext uri="{FF2B5EF4-FFF2-40B4-BE49-F238E27FC236}">
                <a16:creationId xmlns:a16="http://schemas.microsoft.com/office/drawing/2014/main" id="{7C0B5077-1551-4559-9BBB-8F42CD14C8EA}"/>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総務省事業：今後のスケジュール①</a:t>
            </a:r>
          </a:p>
        </p:txBody>
      </p:sp>
    </p:spTree>
    <p:extLst>
      <p:ext uri="{BB962C8B-B14F-4D97-AF65-F5344CB8AC3E}">
        <p14:creationId xmlns:p14="http://schemas.microsoft.com/office/powerpoint/2010/main" val="290421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C81B7D-D3BB-40C4-A875-AB74AA73B253}"/>
              </a:ext>
            </a:extLst>
          </p:cNvPr>
          <p:cNvPicPr>
            <a:picLocks noChangeAspect="1"/>
          </p:cNvPicPr>
          <p:nvPr/>
        </p:nvPicPr>
        <p:blipFill>
          <a:blip r:embed="rId2"/>
          <a:stretch>
            <a:fillRect/>
          </a:stretch>
        </p:blipFill>
        <p:spPr>
          <a:xfrm>
            <a:off x="1414273" y="819807"/>
            <a:ext cx="9390458" cy="5629632"/>
          </a:xfrm>
          <a:prstGeom prst="rect">
            <a:avLst/>
          </a:prstGeom>
        </p:spPr>
      </p:pic>
      <p:sp>
        <p:nvSpPr>
          <p:cNvPr id="4" name="テキスト ボックス 3">
            <a:extLst>
              <a:ext uri="{FF2B5EF4-FFF2-40B4-BE49-F238E27FC236}">
                <a16:creationId xmlns:a16="http://schemas.microsoft.com/office/drawing/2014/main" id="{BAFF5485-452F-4FEB-A04C-DA67F4B58B1F}"/>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総務省事業：今後のスケジュール②</a:t>
            </a:r>
          </a:p>
        </p:txBody>
      </p:sp>
    </p:spTree>
    <p:extLst>
      <p:ext uri="{BB962C8B-B14F-4D97-AF65-F5344CB8AC3E}">
        <p14:creationId xmlns:p14="http://schemas.microsoft.com/office/powerpoint/2010/main" val="48446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969AA8-9D1B-4C0D-8AFF-0B7250709FBF}"/>
              </a:ext>
            </a:extLst>
          </p:cNvPr>
          <p:cNvPicPr>
            <a:picLocks noChangeAspect="1"/>
          </p:cNvPicPr>
          <p:nvPr/>
        </p:nvPicPr>
        <p:blipFill>
          <a:blip r:embed="rId2"/>
          <a:stretch>
            <a:fillRect/>
          </a:stretch>
        </p:blipFill>
        <p:spPr>
          <a:xfrm>
            <a:off x="917897" y="1441057"/>
            <a:ext cx="10058865" cy="3975885"/>
          </a:xfrm>
          <a:prstGeom prst="rect">
            <a:avLst/>
          </a:prstGeom>
        </p:spPr>
      </p:pic>
      <p:sp>
        <p:nvSpPr>
          <p:cNvPr id="4" name="テキスト ボックス 3">
            <a:extLst>
              <a:ext uri="{FF2B5EF4-FFF2-40B4-BE49-F238E27FC236}">
                <a16:creationId xmlns:a16="http://schemas.microsoft.com/office/drawing/2014/main" id="{BF7733D4-022A-466B-AA91-393ED73770D6}"/>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a:t>
            </a:r>
            <a:r>
              <a:rPr lang="ja-JP" altLang="en-US">
                <a:solidFill>
                  <a:schemeClr val="bg1"/>
                </a:solidFill>
              </a:rPr>
              <a:t>のスケジュール③</a:t>
            </a:r>
            <a:endParaRPr lang="ja-JP" altLang="en-US" dirty="0">
              <a:solidFill>
                <a:schemeClr val="bg1"/>
              </a:solidFill>
            </a:endParaRPr>
          </a:p>
        </p:txBody>
      </p:sp>
    </p:spTree>
    <p:extLst>
      <p:ext uri="{BB962C8B-B14F-4D97-AF65-F5344CB8AC3E}">
        <p14:creationId xmlns:p14="http://schemas.microsoft.com/office/powerpoint/2010/main" val="288054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A19114-4BBE-4773-B818-78906B10ADAD}"/>
              </a:ext>
            </a:extLst>
          </p:cNvPr>
          <p:cNvSpPr txBox="1"/>
          <p:nvPr/>
        </p:nvSpPr>
        <p:spPr>
          <a:xfrm>
            <a:off x="1588052" y="640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solidFill>
                  <a:schemeClr val="bg1"/>
                </a:solidFill>
              </a:rPr>
              <a:t>豊能町定例会予定</a:t>
            </a:r>
          </a:p>
        </p:txBody>
      </p:sp>
      <p:sp>
        <p:nvSpPr>
          <p:cNvPr id="5" name="テキスト ボックス 4">
            <a:extLst>
              <a:ext uri="{FF2B5EF4-FFF2-40B4-BE49-F238E27FC236}">
                <a16:creationId xmlns:a16="http://schemas.microsoft.com/office/drawing/2014/main" id="{DDDBD661-C00B-496A-B71B-81EC57A1B4CE}"/>
              </a:ext>
            </a:extLst>
          </p:cNvPr>
          <p:cNvSpPr txBox="1"/>
          <p:nvPr/>
        </p:nvSpPr>
        <p:spPr>
          <a:xfrm>
            <a:off x="626579" y="957883"/>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6" name="テキスト ボックス 5">
            <a:extLst>
              <a:ext uri="{FF2B5EF4-FFF2-40B4-BE49-F238E27FC236}">
                <a16:creationId xmlns:a16="http://schemas.microsoft.com/office/drawing/2014/main" id="{B8CCF960-8DFC-456A-BB60-21F6F9E0149F}"/>
              </a:ext>
            </a:extLst>
          </p:cNvPr>
          <p:cNvSpPr txBox="1"/>
          <p:nvPr/>
        </p:nvSpPr>
        <p:spPr>
          <a:xfrm>
            <a:off x="1244325" y="957194"/>
            <a:ext cx="904902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2022年</a:t>
            </a:r>
            <a:endParaRPr lang="ja-JP" altLang="en-US" dirty="0"/>
          </a:p>
          <a:p>
            <a:r>
              <a:rPr lang="ja-JP" altLang="en-US"/>
              <a:t>　</a:t>
            </a:r>
            <a:r>
              <a:rPr lang="ja-JP" altLang="en-US" strike="sngStrike"/>
              <a:t>1月6日　　オンライン（CSPFC月例会）（進捗報告）</a:t>
            </a:r>
            <a:endParaRPr lang="ja-JP" strike="sngStrike"/>
          </a:p>
          <a:p>
            <a:r>
              <a:rPr lang="ja-JP" altLang="en-US"/>
              <a:t>　　</a:t>
            </a:r>
            <a:r>
              <a:rPr lang="ja-JP" altLang="en-US" strike="sngStrike"/>
              <a:t>13日　　現地（豊能町役場）＋オンライン（分科会意見交換）</a:t>
            </a:r>
          </a:p>
          <a:p>
            <a:r>
              <a:rPr lang="ja-JP" altLang="en-US"/>
              <a:t>　　　　　　</a:t>
            </a:r>
            <a:r>
              <a:rPr lang="ja-JP" altLang="en-US" strike="sngStrike"/>
              <a:t>ユーベルホール下見</a:t>
            </a:r>
            <a:endParaRPr lang="ja-JP" strike="sngStrike"/>
          </a:p>
          <a:p>
            <a:r>
              <a:rPr lang="ja-JP" altLang="en-US"/>
              <a:t>　　</a:t>
            </a:r>
            <a:r>
              <a:rPr lang="ja-JP" altLang="en-US" strike="sngStrike"/>
              <a:t>20日　　オンライン（進捗報告）</a:t>
            </a:r>
            <a:endParaRPr lang="ja-JP" altLang="en-US" strike="sngStrike" dirty="0"/>
          </a:p>
          <a:p>
            <a:r>
              <a:rPr lang="ja-JP" altLang="en-US"/>
              <a:t>　　27日　　現地（損保ジャパン道州町ビル）＋オンライン（分科会意見交換）</a:t>
            </a:r>
          </a:p>
          <a:p>
            <a:r>
              <a:rPr lang="ja-JP" altLang="en-US"/>
              <a:t>　　　　　　PM2:00～4:30　OSPF（りそなグループ大阪本社ビル）</a:t>
            </a:r>
            <a:endParaRPr lang="ja-JP"/>
          </a:p>
          <a:p>
            <a:r>
              <a:rPr lang="ja-JP" altLang="en-US"/>
              <a:t>　　（28日　　第2回JP-LINK勉強会</a:t>
            </a:r>
            <a:r>
              <a:rPr lang="ja-JP">
                <a:ea typeface="+mn-lt"/>
                <a:cs typeface="+mn-lt"/>
              </a:rPr>
              <a:t>（損保ジャパン道州町ビル）</a:t>
            </a:r>
            <a:r>
              <a:rPr lang="ja-JP" altLang="en-US">
                <a:ea typeface="+mn-lt"/>
                <a:cs typeface="+mn-lt"/>
              </a:rPr>
              <a:t>）</a:t>
            </a:r>
            <a:endParaRPr lang="ja-JP" altLang="en-US" dirty="0"/>
          </a:p>
          <a:p>
            <a:endParaRPr lang="ja-JP" altLang="en-US" dirty="0"/>
          </a:p>
          <a:p>
            <a:r>
              <a:rPr lang="ja-JP" altLang="en-US"/>
              <a:t>　2月3日　　オンライン（CSPFC月例会）（進捗報告）</a:t>
            </a:r>
          </a:p>
          <a:p>
            <a:r>
              <a:rPr lang="ja-JP" altLang="en-US"/>
              <a:t>　　10日　　現地＋オンライン（分科会意見交換）</a:t>
            </a:r>
          </a:p>
          <a:p>
            <a:r>
              <a:rPr lang="ja-JP" altLang="en-US"/>
              <a:t>　　17日　　現地(</a:t>
            </a:r>
            <a:r>
              <a:rPr lang="ja-JP">
                <a:ea typeface="+mn-lt"/>
                <a:cs typeface="+mn-lt"/>
              </a:rPr>
              <a:t>損保ジャパン道州町ビル)</a:t>
            </a:r>
            <a:r>
              <a:rPr lang="ja-JP" altLang="en-US"/>
              <a:t>＋オンライン（分科会意見交換感）</a:t>
            </a:r>
            <a:endParaRPr lang="ja-JP" altLang="en-US">
              <a:highlight>
                <a:srgbClr val="C0C0C0"/>
              </a:highlight>
            </a:endParaRPr>
          </a:p>
          <a:p>
            <a:r>
              <a:rPr lang="ja-JP" altLang="en-US"/>
              <a:t>　　　　　　（PM1:00～4:00　第2回個人情報保護法勉強会、第3回JP-LINK勉強）</a:t>
            </a:r>
          </a:p>
          <a:p>
            <a:r>
              <a:rPr lang="ja-JP" altLang="en-US"/>
              <a:t>　　24日　　現地＋オンライン（分科会意見交換＆報告書取りまとめ）</a:t>
            </a:r>
          </a:p>
          <a:p>
            <a:r>
              <a:rPr lang="ja-JP" altLang="en-US" dirty="0"/>
              <a:t>　　　</a:t>
            </a:r>
          </a:p>
          <a:p>
            <a:r>
              <a:rPr lang="ja-JP" altLang="en-US"/>
              <a:t>　3月3日　　現地＋オンライン（CSPFC月例会）（報告書レビュー）</a:t>
            </a:r>
          </a:p>
          <a:p>
            <a:r>
              <a:rPr lang="ja-JP" altLang="en-US"/>
              <a:t>　　（5日　　健康寿命延伸フェスティバル）</a:t>
            </a:r>
            <a:endParaRPr lang="ja-JP" altLang="en-US" dirty="0"/>
          </a:p>
          <a:p>
            <a:r>
              <a:rPr lang="ja-JP" altLang="en-US"/>
              <a:t>　　10日　　オンライン（最終報告書レビュー）</a:t>
            </a:r>
          </a:p>
          <a:p>
            <a:r>
              <a:rPr lang="ja-JP" altLang="en-US"/>
              <a:t>　　（11日　　報告書＆経理処理提出日）　</a:t>
            </a:r>
          </a:p>
          <a:p>
            <a:r>
              <a:rPr lang="ja-JP" altLang="en-US"/>
              <a:t>　　　　　※3月は経理処理提出日の関係で1週目が現地となります。</a:t>
            </a:r>
            <a:endParaRPr lang="ja-JP" altLang="en-US" dirty="0"/>
          </a:p>
        </p:txBody>
      </p:sp>
      <p:sp>
        <p:nvSpPr>
          <p:cNvPr id="7" name="テキスト ボックス 6">
            <a:extLst>
              <a:ext uri="{FF2B5EF4-FFF2-40B4-BE49-F238E27FC236}">
                <a16:creationId xmlns:a16="http://schemas.microsoft.com/office/drawing/2014/main" id="{8E4F88EA-5DC1-434B-BEE2-C6AC7239850B}"/>
              </a:ext>
            </a:extLst>
          </p:cNvPr>
          <p:cNvSpPr txBox="1"/>
          <p:nvPr/>
        </p:nvSpPr>
        <p:spPr>
          <a:xfrm>
            <a:off x="726660" y="307009"/>
            <a:ext cx="94134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dirty="0"/>
          </a:p>
          <a:p>
            <a:r>
              <a:rPr lang="ja-JP" altLang="en-US"/>
              <a:t>感染症の状況により、現地開催は変更の可能性がありますので、ご了承ください。</a:t>
            </a:r>
            <a:endParaRPr lang="ja-JP" altLang="en-US" dirty="0"/>
          </a:p>
          <a:p>
            <a:endParaRPr lang="ja-JP" altLang="en-US" dirty="0"/>
          </a:p>
        </p:txBody>
      </p:sp>
    </p:spTree>
    <p:extLst>
      <p:ext uri="{BB962C8B-B14F-4D97-AF65-F5344CB8AC3E}">
        <p14:creationId xmlns:p14="http://schemas.microsoft.com/office/powerpoint/2010/main" val="6769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BBD1E5-3DA4-475F-9A62-F31308A07C3D}"/>
              </a:ext>
            </a:extLst>
          </p:cNvPr>
          <p:cNvPicPr>
            <a:picLocks noChangeAspect="1"/>
          </p:cNvPicPr>
          <p:nvPr/>
        </p:nvPicPr>
        <p:blipFill>
          <a:blip r:embed="rId2"/>
          <a:stretch>
            <a:fillRect/>
          </a:stretch>
        </p:blipFill>
        <p:spPr>
          <a:xfrm>
            <a:off x="198822" y="570578"/>
            <a:ext cx="8468024" cy="6130403"/>
          </a:xfrm>
          <a:prstGeom prst="rect">
            <a:avLst/>
          </a:prstGeom>
        </p:spPr>
      </p:pic>
      <p:sp>
        <p:nvSpPr>
          <p:cNvPr id="4" name="テキスト ボックス 3">
            <a:extLst>
              <a:ext uri="{FF2B5EF4-FFF2-40B4-BE49-F238E27FC236}">
                <a16:creationId xmlns:a16="http://schemas.microsoft.com/office/drawing/2014/main" id="{11E43D6D-3B74-4687-8A2A-CEC4AE22E4DB}"/>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メーリングリスト</a:t>
            </a:r>
          </a:p>
        </p:txBody>
      </p:sp>
      <p:sp>
        <p:nvSpPr>
          <p:cNvPr id="5" name="テキスト ボックス 4">
            <a:extLst>
              <a:ext uri="{FF2B5EF4-FFF2-40B4-BE49-F238E27FC236}">
                <a16:creationId xmlns:a16="http://schemas.microsoft.com/office/drawing/2014/main" id="{9EF69BD2-473D-4193-8BD3-4A5B25BF1C8C}"/>
              </a:ext>
            </a:extLst>
          </p:cNvPr>
          <p:cNvSpPr txBox="1"/>
          <p:nvPr/>
        </p:nvSpPr>
        <p:spPr>
          <a:xfrm>
            <a:off x="8724384" y="931652"/>
            <a:ext cx="3467616" cy="2800767"/>
          </a:xfrm>
          <a:prstGeom prst="rect">
            <a:avLst/>
          </a:prstGeom>
          <a:noFill/>
        </p:spPr>
        <p:txBody>
          <a:bodyPr wrap="none" rtlCol="0">
            <a:spAutoFit/>
          </a:bodyPr>
          <a:lstStyle/>
          <a:p>
            <a:r>
              <a:rPr kumimoji="1" lang="ja-JP" altLang="en-US" sz="1600" dirty="0"/>
              <a:t>豊能定例会が全ての基本</a:t>
            </a:r>
            <a:endParaRPr kumimoji="1" lang="en-US" altLang="ja-JP" sz="1600" dirty="0"/>
          </a:p>
          <a:p>
            <a:endParaRPr kumimoji="1" lang="en-US" altLang="ja-JP" sz="1600" dirty="0"/>
          </a:p>
          <a:p>
            <a:r>
              <a:rPr kumimoji="1" lang="ja-JP" altLang="en-US" sz="1600" dirty="0"/>
              <a:t>今後</a:t>
            </a:r>
            <a:r>
              <a:rPr kumimoji="1" lang="en-US" altLang="ja-JP" sz="1600" dirty="0"/>
              <a:t>all</a:t>
            </a:r>
            <a:r>
              <a:rPr kumimoji="1" lang="ja-JP" altLang="en-US" sz="1600" dirty="0"/>
              <a:t>でメンバーも参加</a:t>
            </a:r>
            <a:endParaRPr kumimoji="1" lang="en-US" altLang="ja-JP" sz="1600" dirty="0"/>
          </a:p>
          <a:p>
            <a:endParaRPr kumimoji="1" lang="en-US" altLang="ja-JP" sz="1600" dirty="0"/>
          </a:p>
          <a:p>
            <a:r>
              <a:rPr kumimoji="1" lang="ja-JP" altLang="en-US" sz="1600" dirty="0"/>
              <a:t>各自治体向けには</a:t>
            </a:r>
            <a:endParaRPr kumimoji="1" lang="en-US" altLang="ja-JP" sz="1600" dirty="0"/>
          </a:p>
          <a:p>
            <a:r>
              <a:rPr kumimoji="1" lang="ja-JP" altLang="en-US" sz="1600" dirty="0"/>
              <a:t>別分科会を設定し、個別対応</a:t>
            </a:r>
            <a:endParaRPr kumimoji="1" lang="en-US" altLang="ja-JP" sz="1600" dirty="0"/>
          </a:p>
          <a:p>
            <a:endParaRPr kumimoji="1" lang="en-US" altLang="ja-JP" sz="1600" dirty="0"/>
          </a:p>
          <a:p>
            <a:r>
              <a:rPr kumimoji="1" lang="ja-JP" altLang="en-US" sz="1600" dirty="0"/>
              <a:t>例：福井県</a:t>
            </a:r>
            <a:endParaRPr kumimoji="1" lang="en-US" altLang="ja-JP" sz="1600" dirty="0"/>
          </a:p>
          <a:p>
            <a:r>
              <a:rPr kumimoji="1" lang="ja-JP" altLang="en-US" sz="1600" dirty="0"/>
              <a:t>　福井ワーキング</a:t>
            </a:r>
            <a:endParaRPr kumimoji="1" lang="en-US" altLang="ja-JP" sz="1600" dirty="0"/>
          </a:p>
          <a:p>
            <a:r>
              <a:rPr kumimoji="1" lang="ja-JP" altLang="en-US" sz="1600" dirty="0"/>
              <a:t>　　</a:t>
            </a:r>
            <a:r>
              <a:rPr kumimoji="1" lang="en-US" altLang="ja-JP" sz="1600" dirty="0"/>
              <a:t>CSPFC</a:t>
            </a:r>
            <a:r>
              <a:rPr kumimoji="1" lang="ja-JP" altLang="en-US" sz="1600" dirty="0"/>
              <a:t>リーダー企業</a:t>
            </a:r>
            <a:br>
              <a:rPr kumimoji="1" lang="en-US" altLang="ja-JP" sz="1600" dirty="0"/>
            </a:br>
            <a:r>
              <a:rPr kumimoji="1" lang="ja-JP" altLang="en-US" sz="1600" dirty="0"/>
              <a:t>　　＋地元企業（各社</a:t>
            </a:r>
            <a:r>
              <a:rPr kumimoji="1" lang="en-US" altLang="ja-JP" sz="1600" dirty="0"/>
              <a:t>CSPF</a:t>
            </a:r>
            <a:r>
              <a:rPr kumimoji="1" lang="ja-JP" altLang="en-US" sz="1600" dirty="0"/>
              <a:t>参加要）</a:t>
            </a:r>
          </a:p>
        </p:txBody>
      </p:sp>
    </p:spTree>
    <p:extLst>
      <p:ext uri="{BB962C8B-B14F-4D97-AF65-F5344CB8AC3E}">
        <p14:creationId xmlns:p14="http://schemas.microsoft.com/office/powerpoint/2010/main" val="231077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D11023-F3F2-4CA0-9FF8-550C68B2D9FF}"/>
              </a:ext>
            </a:extLst>
          </p:cNvPr>
          <p:cNvPicPr>
            <a:picLocks noChangeAspect="1"/>
          </p:cNvPicPr>
          <p:nvPr/>
        </p:nvPicPr>
        <p:blipFill rotWithShape="1">
          <a:blip r:embed="rId2"/>
          <a:srcRect l="31271" t="19433" r="16674" b="12219"/>
          <a:stretch/>
        </p:blipFill>
        <p:spPr>
          <a:xfrm>
            <a:off x="294468" y="922149"/>
            <a:ext cx="5680129" cy="4008687"/>
          </a:xfrm>
          <a:prstGeom prst="rect">
            <a:avLst/>
          </a:prstGeom>
        </p:spPr>
      </p:pic>
      <p:sp>
        <p:nvSpPr>
          <p:cNvPr id="4" name="テキスト ボックス 3">
            <a:extLst>
              <a:ext uri="{FF2B5EF4-FFF2-40B4-BE49-F238E27FC236}">
                <a16:creationId xmlns:a16="http://schemas.microsoft.com/office/drawing/2014/main" id="{FA97E82B-4FFF-40CB-841B-798FF3DB4580}"/>
              </a:ext>
            </a:extLst>
          </p:cNvPr>
          <p:cNvSpPr txBox="1"/>
          <p:nvPr/>
        </p:nvSpPr>
        <p:spPr>
          <a:xfrm>
            <a:off x="6439546" y="805912"/>
            <a:ext cx="5609228" cy="2031325"/>
          </a:xfrm>
          <a:prstGeom prst="rect">
            <a:avLst/>
          </a:prstGeom>
          <a:noFill/>
        </p:spPr>
        <p:txBody>
          <a:bodyPr wrap="none" rtlCol="0">
            <a:spAutoFit/>
          </a:bodyPr>
          <a:lstStyle/>
          <a:p>
            <a:r>
              <a:rPr kumimoji="1" lang="en-US" altLang="ja-JP" dirty="0"/>
              <a:t>200</a:t>
            </a:r>
            <a:r>
              <a:rPr kumimoji="1" lang="ja-JP" altLang="en-US" dirty="0"/>
              <a:t>億円予算</a:t>
            </a:r>
            <a:endParaRPr kumimoji="1" lang="en-US" altLang="ja-JP" dirty="0"/>
          </a:p>
          <a:p>
            <a:r>
              <a:rPr kumimoji="1" lang="ja-JP" altLang="en-US" dirty="0"/>
              <a:t>　</a:t>
            </a:r>
            <a:r>
              <a:rPr kumimoji="1" lang="en-US" altLang="ja-JP" dirty="0"/>
              <a:t>TYPE3</a:t>
            </a:r>
            <a:r>
              <a:rPr kumimoji="1" lang="ja-JP" altLang="en-US" dirty="0"/>
              <a:t> 最大</a:t>
            </a:r>
            <a:r>
              <a:rPr kumimoji="1" lang="en-US" altLang="ja-JP" dirty="0"/>
              <a:t>9</a:t>
            </a:r>
            <a:r>
              <a:rPr kumimoji="1" lang="ja-JP" altLang="en-US" dirty="0"/>
              <a:t>億円（</a:t>
            </a:r>
            <a:r>
              <a:rPr kumimoji="1" lang="en-US" altLang="ja-JP" dirty="0"/>
              <a:t>6</a:t>
            </a:r>
            <a:r>
              <a:rPr kumimoji="1" lang="ja-JP" altLang="en-US" dirty="0"/>
              <a:t>億円：国費）</a:t>
            </a:r>
            <a:endParaRPr kumimoji="1" lang="en-US" altLang="ja-JP" dirty="0"/>
          </a:p>
          <a:p>
            <a:r>
              <a:rPr kumimoji="1" lang="ja-JP" altLang="en-US" dirty="0"/>
              <a:t>　⇒豊能町の予算の問題もあるので、</a:t>
            </a:r>
            <a:br>
              <a:rPr kumimoji="1" lang="en-US" altLang="ja-JP" dirty="0"/>
            </a:br>
            <a:r>
              <a:rPr kumimoji="1" lang="ja-JP" altLang="en-US" dirty="0"/>
              <a:t>　　大阪府か他の自治体も検討？</a:t>
            </a:r>
            <a:endParaRPr kumimoji="1" lang="en-US" altLang="ja-JP" dirty="0"/>
          </a:p>
          <a:p>
            <a:endParaRPr kumimoji="1" lang="en-US" altLang="ja-JP" dirty="0"/>
          </a:p>
          <a:p>
            <a:r>
              <a:rPr kumimoji="1" lang="ja-JP" altLang="en-US" dirty="0"/>
              <a:t>　⇒福井県と</a:t>
            </a:r>
            <a:r>
              <a:rPr kumimoji="1" lang="en-US" altLang="ja-JP" dirty="0"/>
              <a:t>Type3</a:t>
            </a:r>
            <a:r>
              <a:rPr kumimoji="1" lang="ja-JP" altLang="en-US" dirty="0"/>
              <a:t>で検討中</a:t>
            </a:r>
            <a:endParaRPr kumimoji="1" lang="en-US" altLang="ja-JP" dirty="0"/>
          </a:p>
          <a:p>
            <a:r>
              <a:rPr kumimoji="1" lang="ja-JP" altLang="en-US" dirty="0"/>
              <a:t>　⇒大阪府</a:t>
            </a:r>
            <a:r>
              <a:rPr kumimoji="1" lang="en-US" altLang="ja-JP" dirty="0"/>
              <a:t>ORDEN</a:t>
            </a:r>
            <a:r>
              <a:rPr kumimoji="1" lang="ja-JP" altLang="en-US" dirty="0"/>
              <a:t>やるかは、</a:t>
            </a:r>
            <a:r>
              <a:rPr kumimoji="1" lang="en-US" altLang="ja-JP" dirty="0"/>
              <a:t>27</a:t>
            </a:r>
            <a:r>
              <a:rPr kumimoji="1" lang="ja-JP" altLang="en-US" dirty="0"/>
              <a:t>日午後聞いてみよう！</a:t>
            </a:r>
          </a:p>
        </p:txBody>
      </p:sp>
      <p:sp>
        <p:nvSpPr>
          <p:cNvPr id="8" name="テキスト ボックス 7">
            <a:extLst>
              <a:ext uri="{FF2B5EF4-FFF2-40B4-BE49-F238E27FC236}">
                <a16:creationId xmlns:a16="http://schemas.microsoft.com/office/drawing/2014/main" id="{42B893E7-C0EA-4EC4-A446-FFC9B680476E}"/>
              </a:ext>
            </a:extLst>
          </p:cNvPr>
          <p:cNvSpPr txBox="1"/>
          <p:nvPr/>
        </p:nvSpPr>
        <p:spPr>
          <a:xfrm>
            <a:off x="1534332" y="78269"/>
            <a:ext cx="7802136" cy="369332"/>
          </a:xfrm>
          <a:prstGeom prst="rect">
            <a:avLst/>
          </a:prstGeom>
          <a:noFill/>
        </p:spPr>
        <p:txBody>
          <a:bodyPr wrap="none" rtlCol="0">
            <a:spAutoFit/>
          </a:bodyPr>
          <a:lstStyle/>
          <a:p>
            <a:r>
              <a:rPr kumimoji="1" lang="ja-JP" altLang="en-US" b="1" dirty="0">
                <a:solidFill>
                  <a:schemeClr val="bg1"/>
                </a:solidFill>
              </a:rPr>
              <a:t>来年度の予算関係：デジタル田園都市スタート　</a:t>
            </a:r>
            <a:r>
              <a:rPr kumimoji="1" lang="en-US" altLang="ja-JP" b="1" dirty="0">
                <a:solidFill>
                  <a:schemeClr val="bg1"/>
                </a:solidFill>
              </a:rPr>
              <a:t>TYPE1</a:t>
            </a:r>
            <a:r>
              <a:rPr kumimoji="1" lang="ja-JP" altLang="en-US" b="1" dirty="0">
                <a:solidFill>
                  <a:schemeClr val="bg1"/>
                </a:solidFill>
              </a:rPr>
              <a:t>：</a:t>
            </a:r>
            <a:r>
              <a:rPr kumimoji="1" lang="en-US" altLang="ja-JP" b="1" dirty="0">
                <a:solidFill>
                  <a:schemeClr val="bg1"/>
                </a:solidFill>
              </a:rPr>
              <a:t>2</a:t>
            </a:r>
            <a:r>
              <a:rPr kumimoji="1" lang="ja-JP" altLang="en-US" b="1" dirty="0">
                <a:solidFill>
                  <a:schemeClr val="bg1"/>
                </a:solidFill>
              </a:rPr>
              <a:t>月中旬締め切り</a:t>
            </a:r>
          </a:p>
        </p:txBody>
      </p:sp>
      <p:sp>
        <p:nvSpPr>
          <p:cNvPr id="7" name="テキスト ボックス 6">
            <a:extLst>
              <a:ext uri="{FF2B5EF4-FFF2-40B4-BE49-F238E27FC236}">
                <a16:creationId xmlns:a16="http://schemas.microsoft.com/office/drawing/2014/main" id="{01954C45-B57D-4330-B0A5-21D321134D9A}"/>
              </a:ext>
            </a:extLst>
          </p:cNvPr>
          <p:cNvSpPr txBox="1"/>
          <p:nvPr/>
        </p:nvSpPr>
        <p:spPr>
          <a:xfrm>
            <a:off x="6404047" y="3337911"/>
            <a:ext cx="5493485" cy="1169551"/>
          </a:xfrm>
          <a:prstGeom prst="rect">
            <a:avLst/>
          </a:prstGeom>
          <a:noFill/>
        </p:spPr>
        <p:txBody>
          <a:bodyPr wrap="square">
            <a:spAutoFit/>
          </a:bodyPr>
          <a:lstStyle/>
          <a:p>
            <a:pPr marL="0" algn="l" rtl="0" eaLnBrk="1" latinLnBrk="0" hangingPunct="1">
              <a:spcBef>
                <a:spcPts val="0"/>
              </a:spcBef>
              <a:spcAft>
                <a:spcPts val="0"/>
              </a:spcAft>
            </a:pP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１⽉</a:t>
            </a:r>
            <a:r>
              <a:rPr lang="en-US"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14⽇ </a:t>
            </a: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事務連絡（募集開始連絡）、事前相談受付開始、 </a:t>
            </a:r>
            <a:endParaRPr lang="ja-JP" altLang="ja-JP" sz="1400" dirty="0">
              <a:effectLst/>
            </a:endParaRPr>
          </a:p>
          <a:p>
            <a:pPr marL="0" algn="l" rtl="0" eaLnBrk="1" latinLnBrk="0" hangingPunct="1">
              <a:spcBef>
                <a:spcPts val="0"/>
              </a:spcBef>
              <a:spcAft>
                <a:spcPts val="0"/>
              </a:spcAft>
            </a:pP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２⽉</a:t>
            </a:r>
            <a:r>
              <a:rPr lang="en-US"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17⽇ </a:t>
            </a: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事前相談受付〆切 </a:t>
            </a:r>
            <a:endParaRPr lang="ja-JP" altLang="ja-JP" sz="1400" dirty="0">
              <a:effectLst/>
            </a:endParaRPr>
          </a:p>
          <a:p>
            <a:pPr marL="0" algn="l" rtl="0" eaLnBrk="1" latinLnBrk="0" hangingPunct="1">
              <a:spcBef>
                <a:spcPts val="0"/>
              </a:spcBef>
              <a:spcAft>
                <a:spcPts val="0"/>
              </a:spcAft>
            </a:pP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２⽉</a:t>
            </a:r>
            <a:r>
              <a:rPr lang="en-US"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22⽇ </a:t>
            </a: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実施計画提出〆切 </a:t>
            </a:r>
            <a:endParaRPr lang="ja-JP" altLang="ja-JP" sz="1400" dirty="0">
              <a:effectLst/>
            </a:endParaRPr>
          </a:p>
          <a:p>
            <a:pPr marL="0" algn="l" rtl="0" eaLnBrk="1" latinLnBrk="0" hangingPunct="1">
              <a:spcBef>
                <a:spcPts val="0"/>
              </a:spcBef>
              <a:spcAft>
                <a:spcPts val="0"/>
              </a:spcAft>
            </a:pP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２⽉</a:t>
            </a:r>
            <a:r>
              <a:rPr lang="en-US"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a:t>
            </a: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３⽉ 審査 </a:t>
            </a:r>
            <a:endParaRPr lang="ja-JP" altLang="ja-JP" sz="1400" dirty="0">
              <a:effectLst/>
            </a:endParaRPr>
          </a:p>
          <a:p>
            <a:pPr marL="0" algn="l" rtl="0" eaLnBrk="1" latinLnBrk="0" hangingPunct="1">
              <a:spcBef>
                <a:spcPts val="0"/>
              </a:spcBef>
              <a:spcAft>
                <a:spcPts val="0"/>
              </a:spcAft>
            </a:pPr>
            <a:r>
              <a:rPr lang="ja-JP" altLang="ja-JP" sz="1400" kern="1200" dirty="0">
                <a:solidFill>
                  <a:srgbClr val="000000"/>
                </a:solidFill>
                <a:effectLst/>
                <a:latin typeface="BIZ UDゴシック" panose="020B0400000000000000" pitchFamily="49" charset="-128"/>
                <a:ea typeface="BIZ UDゴシック" panose="020B0400000000000000" pitchFamily="49" charset="-128"/>
                <a:cs typeface="+mn-cs"/>
              </a:rPr>
              <a:t>３⽉ 内⽰・公表、交付決定</a:t>
            </a:r>
            <a:endParaRPr lang="ja-JP" altLang="ja-JP" sz="1400" dirty="0">
              <a:effectLst/>
            </a:endParaRPr>
          </a:p>
        </p:txBody>
      </p:sp>
      <p:sp>
        <p:nvSpPr>
          <p:cNvPr id="9" name="テキスト ボックス 8">
            <a:extLst>
              <a:ext uri="{FF2B5EF4-FFF2-40B4-BE49-F238E27FC236}">
                <a16:creationId xmlns:a16="http://schemas.microsoft.com/office/drawing/2014/main" id="{ED91CDA3-5BA3-49E7-AE0F-11B5623A86C0}"/>
              </a:ext>
            </a:extLst>
          </p:cNvPr>
          <p:cNvSpPr txBox="1"/>
          <p:nvPr/>
        </p:nvSpPr>
        <p:spPr>
          <a:xfrm>
            <a:off x="1258388" y="5867422"/>
            <a:ext cx="9675223" cy="276999"/>
          </a:xfrm>
          <a:prstGeom prst="rect">
            <a:avLst/>
          </a:prstGeom>
          <a:noFill/>
        </p:spPr>
        <p:txBody>
          <a:bodyPr wrap="square">
            <a:spAutoFit/>
          </a:bodyPr>
          <a:lstStyle/>
          <a:p>
            <a:r>
              <a:rPr lang="en-US" altLang="ja-JP" sz="1200" dirty="0"/>
              <a:t>https://www.chisou.go.jp/sousei/about/mirai/policy/policy1.html</a:t>
            </a:r>
            <a:endParaRPr lang="ja-JP" altLang="en-US" sz="1200" dirty="0"/>
          </a:p>
        </p:txBody>
      </p:sp>
    </p:spTree>
    <p:extLst>
      <p:ext uri="{BB962C8B-B14F-4D97-AF65-F5344CB8AC3E}">
        <p14:creationId xmlns:p14="http://schemas.microsoft.com/office/powerpoint/2010/main" val="1169582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3C9E28-85BA-4C55-82F3-283BE5E03748}"/>
              </a:ext>
            </a:extLst>
          </p:cNvPr>
          <p:cNvSpPr txBox="1"/>
          <p:nvPr/>
        </p:nvSpPr>
        <p:spPr>
          <a:xfrm>
            <a:off x="1720312" y="2828441"/>
            <a:ext cx="184731" cy="707886"/>
          </a:xfrm>
          <a:prstGeom prst="rect">
            <a:avLst/>
          </a:prstGeom>
          <a:noFill/>
        </p:spPr>
        <p:txBody>
          <a:bodyPr wrap="none" lIns="91440" tIns="45720" rIns="91440" bIns="45720" rtlCol="0" anchor="t">
            <a:spAutoFit/>
          </a:bodyPr>
          <a:lstStyle/>
          <a:p>
            <a:endParaRPr lang="en-US" altLang="ja-JP" sz="4000" dirty="0"/>
          </a:p>
        </p:txBody>
      </p:sp>
      <p:pic>
        <p:nvPicPr>
          <p:cNvPr id="5" name="図 5" descr="建物, ブラインド が含まれている画像&#10;&#10;説明は自動で生成されたものです">
            <a:extLst>
              <a:ext uri="{FF2B5EF4-FFF2-40B4-BE49-F238E27FC236}">
                <a16:creationId xmlns:a16="http://schemas.microsoft.com/office/drawing/2014/main" id="{1A4D3B0B-928B-4D58-BE48-B5FC99DBB2E3}"/>
              </a:ext>
            </a:extLst>
          </p:cNvPr>
          <p:cNvPicPr>
            <a:picLocks noChangeAspect="1"/>
          </p:cNvPicPr>
          <p:nvPr/>
        </p:nvPicPr>
        <p:blipFill>
          <a:blip r:embed="rId2"/>
          <a:stretch>
            <a:fillRect/>
          </a:stretch>
        </p:blipFill>
        <p:spPr>
          <a:xfrm>
            <a:off x="141358" y="520640"/>
            <a:ext cx="11909284" cy="6259761"/>
          </a:xfrm>
          <a:prstGeom prst="rect">
            <a:avLst/>
          </a:prstGeom>
        </p:spPr>
      </p:pic>
      <p:sp>
        <p:nvSpPr>
          <p:cNvPr id="4" name="テキスト ボックス 3">
            <a:extLst>
              <a:ext uri="{FF2B5EF4-FFF2-40B4-BE49-F238E27FC236}">
                <a16:creationId xmlns:a16="http://schemas.microsoft.com/office/drawing/2014/main" id="{DA0CB775-4F1D-4FB1-9641-B9C6238EF4F5}"/>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分科会メーリングリスト</a:t>
            </a:r>
          </a:p>
        </p:txBody>
      </p:sp>
    </p:spTree>
    <p:extLst>
      <p:ext uri="{BB962C8B-B14F-4D97-AF65-F5344CB8AC3E}">
        <p14:creationId xmlns:p14="http://schemas.microsoft.com/office/powerpoint/2010/main" val="762835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608636-5FBE-40C3-96C0-D5112DEBA3B8}"/>
              </a:ext>
            </a:extLst>
          </p:cNvPr>
          <p:cNvSpPr txBox="1"/>
          <p:nvPr/>
        </p:nvSpPr>
        <p:spPr>
          <a:xfrm>
            <a:off x="382554" y="839755"/>
            <a:ext cx="7904728" cy="4832092"/>
          </a:xfrm>
          <a:prstGeom prst="rect">
            <a:avLst/>
          </a:prstGeom>
          <a:noFill/>
        </p:spPr>
        <p:txBody>
          <a:bodyPr wrap="none" rtlCol="0">
            <a:spAutoFit/>
          </a:bodyPr>
          <a:lstStyle/>
          <a:p>
            <a:r>
              <a:rPr kumimoji="1" lang="ja-JP" altLang="en-US" sz="1400" dirty="0"/>
              <a:t>とよのウォーキングアプリ</a:t>
            </a:r>
            <a:r>
              <a:rPr kumimoji="1" lang="en-US" altLang="ja-JP" sz="1400" dirty="0"/>
              <a:t>URL</a:t>
            </a:r>
          </a:p>
          <a:p>
            <a:r>
              <a:rPr kumimoji="1" lang="ja-JP" altLang="en-US" sz="1400" dirty="0"/>
              <a:t>　</a:t>
            </a:r>
            <a:r>
              <a:rPr kumimoji="1" lang="en-US" altLang="ja-JP" sz="1400" dirty="0"/>
              <a:t>URL</a:t>
            </a:r>
            <a:r>
              <a:rPr kumimoji="1" lang="ja-JP" altLang="en-US" sz="1400" dirty="0"/>
              <a:t>が難しいので、「とよのん」または「とよのんウォーキング」で</a:t>
            </a:r>
            <a:r>
              <a:rPr kumimoji="1" lang="en-US" altLang="ja-JP" sz="1400" dirty="0"/>
              <a:t>Appstore/</a:t>
            </a:r>
            <a:r>
              <a:rPr kumimoji="1" lang="en-US" altLang="ja-JP" sz="1400" dirty="0" err="1"/>
              <a:t>GooglePlay</a:t>
            </a:r>
            <a:r>
              <a:rPr kumimoji="1" lang="ja-JP" altLang="en-US" sz="1400" dirty="0"/>
              <a:t>検索</a:t>
            </a:r>
            <a:endParaRPr kumimoji="1" lang="en-US" altLang="ja-JP" sz="1400" dirty="0"/>
          </a:p>
          <a:p>
            <a:endParaRPr kumimoji="1" lang="en-US" altLang="ja-JP" sz="1400" dirty="0"/>
          </a:p>
          <a:p>
            <a:r>
              <a:rPr kumimoji="1" lang="ja-JP" altLang="en-US" sz="1400" dirty="0"/>
              <a:t>アンケートに関して</a:t>
            </a:r>
            <a:endParaRPr kumimoji="1" lang="en-US" altLang="ja-JP" sz="1400" dirty="0"/>
          </a:p>
          <a:p>
            <a:r>
              <a:rPr kumimoji="1" lang="ja-JP" altLang="en-US" sz="1400" dirty="0"/>
              <a:t>　＞アンケート質問内容の文字数</a:t>
            </a:r>
            <a:r>
              <a:rPr kumimoji="1" lang="en-US" altLang="ja-JP" sz="1400" dirty="0"/>
              <a:t>MAX</a:t>
            </a:r>
          </a:p>
          <a:p>
            <a:r>
              <a:rPr kumimoji="1" lang="ja-JP" altLang="en-US" sz="1400" dirty="0"/>
              <a:t>　　　質問文、回答文ともに以下の文字数を推奨します。</a:t>
            </a:r>
          </a:p>
          <a:p>
            <a:endParaRPr kumimoji="1" lang="ja-JP" altLang="en-US" sz="1400" dirty="0"/>
          </a:p>
          <a:p>
            <a:r>
              <a:rPr kumimoji="1" lang="ja-JP" altLang="en-US" sz="1400" dirty="0"/>
              <a:t>　　　優先順位１のパターン：見栄えが良い</a:t>
            </a:r>
          </a:p>
          <a:p>
            <a:r>
              <a:rPr kumimoji="1" lang="ja-JP" altLang="en-US" sz="1400" dirty="0"/>
              <a:t>　　　　</a:t>
            </a:r>
            <a:r>
              <a:rPr kumimoji="1" lang="en-US" altLang="ja-JP" sz="1400" dirty="0"/>
              <a:t>1</a:t>
            </a:r>
            <a:r>
              <a:rPr kumimoji="1" lang="ja-JP" altLang="en-US" sz="1400" dirty="0"/>
              <a:t>行目全角で</a:t>
            </a:r>
            <a:r>
              <a:rPr kumimoji="1" lang="en-US" altLang="ja-JP" sz="1400" dirty="0"/>
              <a:t>17</a:t>
            </a:r>
            <a:r>
              <a:rPr kumimoji="1" lang="ja-JP" altLang="en-US" sz="1400" dirty="0"/>
              <a:t>文字まで</a:t>
            </a:r>
          </a:p>
          <a:p>
            <a:endParaRPr kumimoji="1" lang="ja-JP" altLang="en-US" sz="1400" dirty="0"/>
          </a:p>
          <a:p>
            <a:r>
              <a:rPr kumimoji="1" lang="ja-JP" altLang="en-US" sz="1400" dirty="0"/>
              <a:t>　　　優先順位２のパターン：見栄えがまあまあよい</a:t>
            </a:r>
          </a:p>
          <a:p>
            <a:r>
              <a:rPr kumimoji="1" lang="ja-JP" altLang="en-US" sz="1400" dirty="0"/>
              <a:t>　　　　</a:t>
            </a:r>
            <a:r>
              <a:rPr kumimoji="1" lang="en-US" altLang="ja-JP" sz="1400" dirty="0"/>
              <a:t>1</a:t>
            </a:r>
            <a:r>
              <a:rPr kumimoji="1" lang="ja-JP" altLang="en-US" sz="1400" dirty="0"/>
              <a:t>行目全角で</a:t>
            </a:r>
            <a:r>
              <a:rPr kumimoji="1" lang="en-US" altLang="ja-JP" sz="1400" dirty="0"/>
              <a:t>17</a:t>
            </a:r>
            <a:r>
              <a:rPr kumimoji="1" lang="ja-JP" altLang="en-US" sz="1400" dirty="0"/>
              <a:t>文字まで</a:t>
            </a:r>
          </a:p>
          <a:p>
            <a:r>
              <a:rPr kumimoji="1" lang="ja-JP" altLang="en-US" sz="1400" dirty="0"/>
              <a:t>　　　　</a:t>
            </a:r>
            <a:r>
              <a:rPr kumimoji="1" lang="en-US" altLang="ja-JP" sz="1400" dirty="0"/>
              <a:t>2</a:t>
            </a:r>
            <a:r>
              <a:rPr kumimoji="1" lang="ja-JP" altLang="en-US" sz="1400" dirty="0"/>
              <a:t>行目全角で</a:t>
            </a:r>
            <a:r>
              <a:rPr kumimoji="1" lang="en-US" altLang="ja-JP" sz="1400" dirty="0"/>
              <a:t>9</a:t>
            </a:r>
            <a:r>
              <a:rPr kumimoji="1" lang="ja-JP" altLang="en-US" sz="1400" dirty="0"/>
              <a:t>文字まで</a:t>
            </a:r>
          </a:p>
          <a:p>
            <a:r>
              <a:rPr kumimoji="1" lang="ja-JP" altLang="en-US" sz="1400" dirty="0"/>
              <a:t>　　　　最大全角で</a:t>
            </a:r>
            <a:r>
              <a:rPr kumimoji="1" lang="en-US" altLang="ja-JP" sz="1400" dirty="0"/>
              <a:t>26</a:t>
            </a:r>
            <a:r>
              <a:rPr kumimoji="1" lang="ja-JP" altLang="en-US" sz="1400" dirty="0"/>
              <a:t>文字まで</a:t>
            </a:r>
          </a:p>
          <a:p>
            <a:endParaRPr kumimoji="1" lang="ja-JP" altLang="en-US" sz="1400" dirty="0"/>
          </a:p>
          <a:p>
            <a:r>
              <a:rPr kumimoji="1" lang="ja-JP" altLang="en-US" sz="1400" dirty="0"/>
              <a:t>　　　優先順位３のパターン：あまり見栄えがよくない</a:t>
            </a:r>
          </a:p>
          <a:p>
            <a:r>
              <a:rPr kumimoji="1" lang="ja-JP" altLang="en-US" sz="1400" dirty="0"/>
              <a:t>　　　　全角でおよそ</a:t>
            </a:r>
            <a:r>
              <a:rPr kumimoji="1" lang="en-US" altLang="ja-JP" sz="1400" dirty="0"/>
              <a:t>700</a:t>
            </a:r>
            <a:r>
              <a:rPr kumimoji="1" lang="ja-JP" altLang="en-US" sz="1400" dirty="0"/>
              <a:t>文字まで入りますが、できるだけ短い文としてください。</a:t>
            </a:r>
          </a:p>
          <a:p>
            <a:endParaRPr kumimoji="1" lang="ja-JP" altLang="en-US" sz="1400" dirty="0"/>
          </a:p>
          <a:p>
            <a:r>
              <a:rPr kumimoji="1" lang="ja-JP" altLang="en-US" sz="1400" dirty="0"/>
              <a:t>　＞アンケート締切日</a:t>
            </a:r>
          </a:p>
          <a:p>
            <a:r>
              <a:rPr kumimoji="1" lang="ja-JP" altLang="en-US" sz="1400" dirty="0"/>
              <a:t>　　　</a:t>
            </a:r>
            <a:r>
              <a:rPr kumimoji="1" lang="en-US" altLang="ja-JP" sz="1400" dirty="0"/>
              <a:t>1</a:t>
            </a:r>
            <a:r>
              <a:rPr kumimoji="1" lang="ja-JP" altLang="en-US" sz="1400" dirty="0"/>
              <a:t>月</a:t>
            </a:r>
            <a:r>
              <a:rPr kumimoji="1" lang="en-US" altLang="ja-JP" sz="1400" dirty="0"/>
              <a:t>27</a:t>
            </a:r>
            <a:r>
              <a:rPr kumimoji="1" lang="ja-JP" altLang="en-US" sz="1400" dirty="0"/>
              <a:t>日</a:t>
            </a:r>
            <a:r>
              <a:rPr kumimoji="1" lang="en-US" altLang="ja-JP" sz="1400" dirty="0"/>
              <a:t>24</a:t>
            </a:r>
            <a:r>
              <a:rPr kumimoji="1" lang="ja-JP" altLang="en-US" sz="1400" dirty="0"/>
              <a:t>時まで</a:t>
            </a:r>
          </a:p>
          <a:p>
            <a:r>
              <a:rPr kumimoji="1" lang="ja-JP" altLang="en-US" sz="1400" dirty="0"/>
              <a:t>　　（</a:t>
            </a:r>
            <a:r>
              <a:rPr kumimoji="1" lang="en-US" altLang="ja-JP" sz="1400" dirty="0"/>
              <a:t>1</a:t>
            </a:r>
            <a:r>
              <a:rPr kumimoji="1" lang="ja-JP" altLang="en-US" sz="1400" dirty="0"/>
              <a:t>月</a:t>
            </a:r>
            <a:r>
              <a:rPr kumimoji="1" lang="en-US" altLang="ja-JP" sz="1400" dirty="0"/>
              <a:t>28</a:t>
            </a:r>
            <a:r>
              <a:rPr kumimoji="1" lang="ja-JP" altLang="en-US" sz="1400" dirty="0"/>
              <a:t>日</a:t>
            </a:r>
            <a:r>
              <a:rPr kumimoji="1" lang="en-US" altLang="ja-JP" sz="1400" dirty="0"/>
              <a:t>15</a:t>
            </a:r>
            <a:r>
              <a:rPr kumimoji="1" lang="ja-JP" altLang="en-US" sz="1400" dirty="0"/>
              <a:t>時までに</a:t>
            </a:r>
            <a:r>
              <a:rPr kumimoji="1" lang="en-US" altLang="ja-JP" sz="1400" dirty="0" err="1"/>
              <a:t>NoCode</a:t>
            </a:r>
            <a:r>
              <a:rPr kumimoji="1" lang="en-US" altLang="ja-JP" sz="1400" dirty="0"/>
              <a:t> Japan</a:t>
            </a:r>
            <a:r>
              <a:rPr kumimoji="1" lang="ja-JP" altLang="en-US" sz="1400" dirty="0"/>
              <a:t>へ共有をお願いします）</a:t>
            </a:r>
            <a:endParaRPr kumimoji="1" lang="en-US" altLang="ja-JP" sz="1400" dirty="0"/>
          </a:p>
          <a:p>
            <a:endParaRPr kumimoji="1" lang="en-US" altLang="ja-JP" sz="1400" dirty="0"/>
          </a:p>
        </p:txBody>
      </p:sp>
      <p:sp>
        <p:nvSpPr>
          <p:cNvPr id="3" name="テキスト ボックス 2">
            <a:extLst>
              <a:ext uri="{FF2B5EF4-FFF2-40B4-BE49-F238E27FC236}">
                <a16:creationId xmlns:a16="http://schemas.microsoft.com/office/drawing/2014/main" id="{DFA1CCC5-ADE5-4F3F-9FCB-8C28542510F6}"/>
              </a:ext>
            </a:extLst>
          </p:cNvPr>
          <p:cNvSpPr txBox="1"/>
          <p:nvPr/>
        </p:nvSpPr>
        <p:spPr>
          <a:xfrm>
            <a:off x="1513633" y="77755"/>
            <a:ext cx="1338828" cy="369332"/>
          </a:xfrm>
          <a:prstGeom prst="rect">
            <a:avLst/>
          </a:prstGeom>
          <a:noFill/>
        </p:spPr>
        <p:txBody>
          <a:bodyPr wrap="none" rtlCol="0">
            <a:spAutoFit/>
          </a:bodyPr>
          <a:lstStyle/>
          <a:p>
            <a:r>
              <a:rPr kumimoji="1" lang="ja-JP" altLang="en-US" dirty="0"/>
              <a:t>その他案内</a:t>
            </a:r>
          </a:p>
        </p:txBody>
      </p:sp>
    </p:spTree>
    <p:extLst>
      <p:ext uri="{BB962C8B-B14F-4D97-AF65-F5344CB8AC3E}">
        <p14:creationId xmlns:p14="http://schemas.microsoft.com/office/powerpoint/2010/main" val="2483057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023D10-F4F3-472C-91C8-33CAF548623A}"/>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分科会メンバーリスト</a:t>
            </a:r>
          </a:p>
        </p:txBody>
      </p:sp>
      <p:sp>
        <p:nvSpPr>
          <p:cNvPr id="4" name="テキスト ボックス 3">
            <a:extLst>
              <a:ext uri="{FF2B5EF4-FFF2-40B4-BE49-F238E27FC236}">
                <a16:creationId xmlns:a16="http://schemas.microsoft.com/office/drawing/2014/main" id="{7483C147-630F-4B5B-AB70-37F4DB98F297}"/>
              </a:ext>
            </a:extLst>
          </p:cNvPr>
          <p:cNvSpPr txBox="1"/>
          <p:nvPr/>
        </p:nvSpPr>
        <p:spPr>
          <a:xfrm>
            <a:off x="710213" y="780068"/>
            <a:ext cx="10458811" cy="5509200"/>
          </a:xfrm>
          <a:prstGeom prst="rect">
            <a:avLst/>
          </a:prstGeom>
          <a:noFill/>
        </p:spPr>
        <p:txBody>
          <a:bodyPr wrap="square" lIns="91440" tIns="45720" rIns="91440" bIns="45720" rtlCol="0" anchor="t">
            <a:spAutoFit/>
          </a:bodyPr>
          <a:lstStyle/>
          <a:p>
            <a:r>
              <a:rPr kumimoji="1" lang="en-US" altLang="ja-JP" sz="1600" dirty="0"/>
              <a:t>1</a:t>
            </a:r>
            <a:r>
              <a:rPr kumimoji="1" lang="ja-JP" altLang="en-US" sz="1600" dirty="0"/>
              <a:t>．見守り（</a:t>
            </a:r>
            <a:r>
              <a:rPr kumimoji="1" lang="en-US" altLang="ja-JP" sz="1600" dirty="0"/>
              <a:t>NEC</a:t>
            </a:r>
            <a:r>
              <a:rPr kumimoji="1" lang="ja-JP" altLang="en-US" sz="1600" dirty="0"/>
              <a:t>ネッツエスアイ）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2"/>
            </a:pPr>
            <a:r>
              <a:rPr kumimoji="1" lang="ja-JP" altLang="en-US" sz="1600"/>
              <a:t>ヘルスケア（三井住友）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latin typeface="ＭＳ Ｐゴシック"/>
                <a:ea typeface="ＭＳ Ｐゴシック"/>
                <a:cs typeface="ＭＳ Ｐゴシック" panose="020B0600070205080204" pitchFamily="50" charset="-128"/>
              </a:rPr>
              <a:t>　</a:t>
            </a:r>
            <a:r>
              <a:rPr lang="ja-JP" altLang="en-US" sz="1600">
                <a:effectLst/>
                <a:highlight>
                  <a:srgbClr val="C0C0C0"/>
                </a:highlight>
                <a:latin typeface="ＭＳ Ｐゴシック"/>
                <a:ea typeface="ＭＳ Ｐゴシック"/>
                <a:cs typeface="ＭＳ Ｐゴシック" panose="020B0600070205080204" pitchFamily="50" charset="-128"/>
              </a:rPr>
              <a:t>髙橋様</a:t>
            </a:r>
            <a:endParaRPr lang="en-US" altLang="ja-JP" sz="1600">
              <a:effectLst/>
              <a:highlight>
                <a:srgbClr val="C0C0C0"/>
              </a:highlight>
              <a:latin typeface="ＭＳ Ｐゴシック"/>
              <a:ea typeface="ＭＳ Ｐゴシック"/>
              <a:cs typeface="ＭＳ Ｐゴシック" panose="020B0600070205080204" pitchFamily="50" charset="-128"/>
            </a:endParaRPr>
          </a:p>
          <a:p>
            <a:endParaRPr kumimoji="1" lang="ja-JP" altLang="en-US" sz="1600" dirty="0"/>
          </a:p>
          <a:p>
            <a:pPr marL="342900" indent="-342900">
              <a:buAutoNum type="arabicPeriod" startAt="3"/>
            </a:pPr>
            <a:r>
              <a:rPr kumimoji="1" lang="ja-JP" altLang="en-US" sz="1600" dirty="0"/>
              <a:t>子育て（</a:t>
            </a:r>
            <a:r>
              <a:rPr kumimoji="1" lang="en-US" altLang="ja-JP" sz="1600" dirty="0"/>
              <a:t>NEC</a:t>
            </a:r>
            <a:r>
              <a:rPr kumimoji="1" lang="ja-JP" altLang="en-US" sz="1600" dirty="0"/>
              <a:t>ネッツエスアイ）</a:t>
            </a:r>
            <a:endParaRPr kumimoji="1" lang="en-US" altLang="ja-JP" sz="1600" dirty="0"/>
          </a:p>
          <a:p>
            <a:endParaRPr kumimoji="1" lang="ja-JP" altLang="en-US" sz="1600" dirty="0"/>
          </a:p>
          <a:p>
            <a:pPr marL="342900" indent="-342900">
              <a:buAutoNum type="arabicPeriod" startAt="4"/>
            </a:pPr>
            <a:r>
              <a:rPr kumimoji="1" lang="ja-JP" altLang="en-US" sz="1600" dirty="0"/>
              <a:t>買物支援（三井住友）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5"/>
            </a:pPr>
            <a:r>
              <a:rPr kumimoji="1" lang="ja-JP" altLang="en-US" sz="1600"/>
              <a:t>デジタル教育（ＯＺ１）</a:t>
            </a:r>
            <a:r>
              <a:rPr kumimoji="1" lang="en-US" altLang="ja-JP" sz="1600" dirty="0" err="1">
                <a:highlight>
                  <a:srgbClr val="C0C0C0"/>
                </a:highlight>
                <a:latin typeface="+mj-lt"/>
                <a:ea typeface="ＭＳ Ｐゴシック"/>
              </a:rPr>
              <a:t>NoCode</a:t>
            </a:r>
            <a:r>
              <a:rPr kumimoji="1" lang="ja-JP" altLang="en-US" sz="1600" dirty="0">
                <a:highlight>
                  <a:srgbClr val="C0C0C0"/>
                </a:highlight>
                <a:latin typeface="+mj-lt"/>
                <a:ea typeface="ＭＳ Ｐゴシック"/>
              </a:rPr>
              <a:t>　</a:t>
            </a:r>
            <a:r>
              <a:rPr kumimoji="1" lang="en-US" altLang="ja-JP" sz="1600" dirty="0">
                <a:highlight>
                  <a:srgbClr val="C0C0C0"/>
                </a:highlight>
                <a:latin typeface="+mj-lt"/>
                <a:ea typeface="ＭＳ Ｐゴシック"/>
              </a:rPr>
              <a:t>Japan</a:t>
            </a:r>
            <a:r>
              <a:rPr lang="en-US" altLang="ja-JP" sz="1600" dirty="0">
                <a:latin typeface="+mj-lt"/>
                <a:ea typeface="ＭＳ Ｐゴシック"/>
              </a:rPr>
              <a:t> </a:t>
            </a:r>
            <a:r>
              <a:rPr lang="en-US" altLang="ja-JP" sz="1600" dirty="0" err="1">
                <a:highlight>
                  <a:srgbClr val="C0C0C0"/>
                </a:highlight>
                <a:latin typeface="+mj-lt"/>
                <a:ea typeface="ＭＳ Ｐゴシック"/>
              </a:rPr>
              <a:t>とよのていねい</a:t>
            </a:r>
            <a:r>
              <a:rPr lang="ja-JP" altLang="en-US" sz="1600" dirty="0">
                <a:effectLst/>
                <a:highlight>
                  <a:srgbClr val="C0C0C0"/>
                </a:highlight>
                <a:latin typeface="+mj-lt"/>
                <a:ea typeface="ＭＳ Ｐゴシック"/>
                <a:cs typeface="ＭＳ Ｐゴシック" panose="020B0600070205080204" pitchFamily="50" charset="-128"/>
              </a:rPr>
              <a:t>　</a:t>
            </a:r>
            <a:endParaRPr lang="en-US" altLang="ja-JP" sz="1600">
              <a:highlight>
                <a:srgbClr val="C0C0C0"/>
              </a:highlight>
              <a:latin typeface="+mj-lt"/>
              <a:ea typeface="ＭＳ Ｐゴシック"/>
            </a:endParaRPr>
          </a:p>
          <a:p>
            <a:endParaRPr lang="ja-JP" altLang="en-US" sz="1600" dirty="0">
              <a:highlight>
                <a:srgbClr val="C0C0C0"/>
              </a:highlight>
            </a:endParaRPr>
          </a:p>
          <a:p>
            <a:pPr marL="342900" indent="-342900">
              <a:buAutoNum type="arabicPeriod" startAt="6"/>
            </a:pPr>
            <a:r>
              <a:rPr kumimoji="1" lang="ja-JP" altLang="en-US" sz="1600" dirty="0"/>
              <a:t>観光（ＯＺ１）　</a:t>
            </a:r>
            <a:r>
              <a:rPr kumimoji="1" lang="ja-JP" altLang="en-US" sz="1600" dirty="0">
                <a:highlight>
                  <a:srgbClr val="C0C0C0"/>
                </a:highlight>
              </a:rPr>
              <a:t>おてつたび</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7"/>
            </a:pPr>
            <a:r>
              <a:rPr kumimoji="1" lang="ja-JP" altLang="en-US" sz="1600" dirty="0"/>
              <a:t>地域経済（ＯＺ１　</a:t>
            </a:r>
            <a:r>
              <a:rPr kumimoji="1" lang="en-US" altLang="ja-JP" sz="1600" dirty="0"/>
              <a:t>Digital Platformer</a:t>
            </a:r>
            <a:r>
              <a:rPr kumimoji="1" lang="ja-JP" altLang="en-US" sz="1600" dirty="0"/>
              <a:t>）</a:t>
            </a:r>
            <a:r>
              <a:rPr kumimoji="1" lang="ja-JP" altLang="en-US" sz="1600">
                <a:highlight>
                  <a:srgbClr val="C0C0C0"/>
                </a:highlight>
              </a:rPr>
              <a:t>とよのていねい</a:t>
            </a:r>
            <a:r>
              <a:rPr kumimoji="1" lang="ja-JP" altLang="en-US" sz="1600"/>
              <a:t>　</a:t>
            </a:r>
            <a:r>
              <a:rPr kumimoji="1" lang="ja-JP" altLang="en-US" sz="1600">
                <a:highlight>
                  <a:srgbClr val="C0C0C0"/>
                </a:highlight>
              </a:rPr>
              <a:t>NoCode Japan</a:t>
            </a:r>
            <a:r>
              <a:rPr kumimoji="1" lang="ja-JP" altLang="en-US" sz="1600"/>
              <a:t>　</a:t>
            </a:r>
            <a:r>
              <a:rPr kumimoji="1" lang="ja-JP" altLang="en-US" sz="1600">
                <a:highlight>
                  <a:srgbClr val="C0C0C0"/>
                </a:highlight>
              </a:rPr>
              <a:t>ドコモ</a:t>
            </a:r>
            <a:endParaRPr lang="en-US" altLang="ja-JP" sz="1600">
              <a:highlight>
                <a:srgbClr val="C0C0C0"/>
              </a:highlight>
            </a:endParaRPr>
          </a:p>
          <a:p>
            <a:endParaRPr kumimoji="1" lang="ja-JP" altLang="en-US" sz="1600" dirty="0"/>
          </a:p>
          <a:p>
            <a:pPr marL="342900" indent="-342900">
              <a:buAutoNum type="arabicPeriod" startAt="8"/>
            </a:pPr>
            <a:r>
              <a:rPr kumimoji="1" lang="ja-JP" altLang="en-US" sz="1600" dirty="0"/>
              <a:t>モビリティ（ドコモ　ＯＺ１）</a:t>
            </a:r>
            <a:r>
              <a:rPr kumimoji="1" lang="ja-JP" altLang="en-US" sz="1600" dirty="0">
                <a:highlight>
                  <a:srgbClr val="C0C0C0"/>
                </a:highlight>
              </a:rPr>
              <a:t>関西電力</a:t>
            </a:r>
            <a:r>
              <a:rPr kumimoji="1" lang="ja-JP" altLang="en-US" sz="1600" dirty="0"/>
              <a:t>　</a:t>
            </a:r>
            <a:r>
              <a:rPr lang="en-US" altLang="ja-JP" sz="1600" kern="0" dirty="0">
                <a:effectLst/>
                <a:highlight>
                  <a:srgbClr val="C0C0C0"/>
                </a:highlight>
                <a:latin typeface="ＭＳ Ｐゴシック"/>
                <a:cs typeface="ＭＳ Ｐゴシック" panose="020B0600070205080204" pitchFamily="50" charset="-128"/>
              </a:rPr>
              <a:t>SWAT Mobility</a:t>
            </a:r>
          </a:p>
          <a:p>
            <a:endParaRPr kumimoji="1" lang="ja-JP" altLang="en-US" sz="1600" dirty="0"/>
          </a:p>
          <a:p>
            <a:pPr marL="342900" indent="-342900">
              <a:buAutoNum type="arabicPeriod" startAt="9"/>
            </a:pPr>
            <a:r>
              <a:rPr kumimoji="1" lang="ja-JP" altLang="en-US" sz="1600" dirty="0"/>
              <a:t>インフラ（関西電力）</a:t>
            </a:r>
            <a:r>
              <a:rPr kumimoji="1" lang="ja-JP" altLang="en-US" sz="1600" dirty="0">
                <a:highlight>
                  <a:srgbClr val="C0C0C0"/>
                </a:highlight>
              </a:rPr>
              <a:t>アンデコ</a:t>
            </a:r>
            <a:endParaRPr kumimoji="1" lang="en-US" altLang="ja-JP" sz="1600" dirty="0">
              <a:highlight>
                <a:srgbClr val="C0C0C0"/>
              </a:highlight>
            </a:endParaRPr>
          </a:p>
          <a:p>
            <a:endParaRPr kumimoji="1" lang="ja-JP" altLang="en-US" sz="1600" dirty="0"/>
          </a:p>
          <a:p>
            <a:pPr marL="342900" indent="-342900">
              <a:buAutoNum type="arabicPeriod"/>
            </a:pPr>
            <a:r>
              <a:rPr kumimoji="1" lang="ja-JP" altLang="en-US" sz="1600" dirty="0"/>
              <a:t>デジタル行政（ＮＥＣネッツエスアイ）</a:t>
            </a:r>
            <a:r>
              <a:rPr kumimoji="1" lang="ja-JP" sz="1600" dirty="0">
                <a:highlight>
                  <a:srgbClr val="C0C0C0"/>
                </a:highlight>
                <a:ea typeface="+mn-lt"/>
                <a:cs typeface="+mn-lt"/>
              </a:rPr>
              <a:t>アスコエパートナーズ</a:t>
            </a:r>
            <a:r>
              <a:rPr kumimoji="1" lang="ja-JP" sz="1600" dirty="0">
                <a:ea typeface="+mn-lt"/>
                <a:cs typeface="+mn-lt"/>
              </a:rPr>
              <a:t>　</a:t>
            </a:r>
            <a:r>
              <a:rPr kumimoji="1" lang="en-US" altLang="ja-JP" sz="1600" dirty="0">
                <a:highlight>
                  <a:srgbClr val="C0C0C0"/>
                </a:highlight>
                <a:ea typeface="+mn-lt"/>
                <a:cs typeface="+mn-lt"/>
              </a:rPr>
              <a:t>OZ1</a:t>
            </a:r>
            <a:r>
              <a:rPr kumimoji="1" lang="ja-JP" sz="1600" dirty="0">
                <a:ea typeface="+mn-lt"/>
                <a:cs typeface="+mn-lt"/>
              </a:rPr>
              <a:t>　</a:t>
            </a:r>
            <a:r>
              <a:rPr kumimoji="1" lang="ja-JP" sz="1600" dirty="0">
                <a:highlight>
                  <a:srgbClr val="C0C0C0"/>
                </a:highlight>
                <a:ea typeface="+mn-lt"/>
                <a:cs typeface="+mn-lt"/>
              </a:rPr>
              <a:t>ロボットコンサルティング</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11"/>
            </a:pPr>
            <a:r>
              <a:rPr kumimoji="1" lang="ja-JP" altLang="en-US" sz="1600"/>
              <a:t>防災（三井住友）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highlight>
                  <a:srgbClr val="FFFFFF"/>
                </a:highlight>
                <a:latin typeface="ＭＳ Ｐゴシック"/>
                <a:ea typeface="ＭＳ Ｐゴシック"/>
                <a:cs typeface="ＭＳ Ｐゴシック" panose="020B0600070205080204" pitchFamily="50" charset="-128"/>
              </a:rPr>
              <a:t>　</a:t>
            </a:r>
            <a:r>
              <a:rPr lang="ja-JP" altLang="en-US" sz="1600">
                <a:highlight>
                  <a:srgbClr val="C0C0C0"/>
                </a:highlight>
                <a:latin typeface="ＭＳ Ｐゴシック"/>
                <a:ea typeface="ＭＳ Ｐゴシック"/>
                <a:cs typeface="ＭＳ Ｐゴシック" panose="020B0600070205080204" pitchFamily="50" charset="-128"/>
              </a:rPr>
              <a:t>イッツコム</a:t>
            </a:r>
            <a:endParaRPr kumimoji="1" lang="en-US" altLang="ja-JP" sz="1600">
              <a:latin typeface="ＭＳ Ｐゴシック"/>
              <a:ea typeface="ＭＳ Ｐゴシック"/>
            </a:endParaRPr>
          </a:p>
          <a:p>
            <a:endParaRPr kumimoji="1" lang="ja-JP" altLang="en-US" sz="1600" dirty="0"/>
          </a:p>
        </p:txBody>
      </p:sp>
    </p:spTree>
    <p:extLst>
      <p:ext uri="{BB962C8B-B14F-4D97-AF65-F5344CB8AC3E}">
        <p14:creationId xmlns:p14="http://schemas.microsoft.com/office/powerpoint/2010/main" val="16201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E24EB89-5879-47B1-8EA5-8F2E99210B27}"/>
              </a:ext>
            </a:extLst>
          </p:cNvPr>
          <p:cNvSpPr txBox="1"/>
          <p:nvPr/>
        </p:nvSpPr>
        <p:spPr>
          <a:xfrm>
            <a:off x="1882840" y="6432361"/>
            <a:ext cx="6094708" cy="261610"/>
          </a:xfrm>
          <a:prstGeom prst="rect">
            <a:avLst/>
          </a:prstGeom>
          <a:noFill/>
        </p:spPr>
        <p:txBody>
          <a:bodyPr wrap="square">
            <a:spAutoFit/>
          </a:bodyPr>
          <a:lstStyle/>
          <a:p>
            <a:r>
              <a:rPr lang="en-US" altLang="ja-JP" sz="1100" dirty="0"/>
              <a:t>https://www8.cao.go.jp/cstp/stmain/20211224sip.html</a:t>
            </a:r>
            <a:endParaRPr lang="ja-JP" altLang="en-US" sz="1100" dirty="0"/>
          </a:p>
        </p:txBody>
      </p:sp>
      <p:pic>
        <p:nvPicPr>
          <p:cNvPr id="5" name="図 4">
            <a:extLst>
              <a:ext uri="{FF2B5EF4-FFF2-40B4-BE49-F238E27FC236}">
                <a16:creationId xmlns:a16="http://schemas.microsoft.com/office/drawing/2014/main" id="{6FE9900D-5294-4E1F-9BAF-FD178451481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82840" y="567140"/>
            <a:ext cx="7709530" cy="5744356"/>
          </a:xfrm>
          <a:prstGeom prst="rect">
            <a:avLst/>
          </a:prstGeom>
        </p:spPr>
      </p:pic>
      <p:sp>
        <p:nvSpPr>
          <p:cNvPr id="6" name="テキスト ボックス 5">
            <a:extLst>
              <a:ext uri="{FF2B5EF4-FFF2-40B4-BE49-F238E27FC236}">
                <a16:creationId xmlns:a16="http://schemas.microsoft.com/office/drawing/2014/main" id="{D96AD6DE-3554-4ACF-B5C9-56D94C09A6C5}"/>
              </a:ext>
            </a:extLst>
          </p:cNvPr>
          <p:cNvSpPr txBox="1"/>
          <p:nvPr/>
        </p:nvSpPr>
        <p:spPr>
          <a:xfrm>
            <a:off x="1534332" y="76944"/>
            <a:ext cx="6532558" cy="369332"/>
          </a:xfrm>
          <a:prstGeom prst="rect">
            <a:avLst/>
          </a:prstGeom>
          <a:noFill/>
        </p:spPr>
        <p:txBody>
          <a:bodyPr wrap="none" rtlCol="0">
            <a:spAutoFit/>
          </a:bodyPr>
          <a:lstStyle/>
          <a:p>
            <a:r>
              <a:rPr kumimoji="1" lang="ja-JP" altLang="en-US" b="1" dirty="0">
                <a:solidFill>
                  <a:schemeClr val="bg1"/>
                </a:solidFill>
              </a:rPr>
              <a:t>来年度の予算関係：</a:t>
            </a:r>
            <a:r>
              <a:rPr kumimoji="1" lang="en-US" altLang="ja-JP" b="1" dirty="0">
                <a:solidFill>
                  <a:schemeClr val="bg1"/>
                </a:solidFill>
              </a:rPr>
              <a:t>SIP</a:t>
            </a:r>
            <a:r>
              <a:rPr kumimoji="1" lang="ja-JP" altLang="en-US" b="1" dirty="0">
                <a:solidFill>
                  <a:schemeClr val="bg1"/>
                </a:solidFill>
              </a:rPr>
              <a:t>の</a:t>
            </a:r>
            <a:r>
              <a:rPr kumimoji="1" lang="en-US" altLang="ja-JP" b="1" dirty="0">
                <a:solidFill>
                  <a:schemeClr val="bg1"/>
                </a:solidFill>
              </a:rPr>
              <a:t>RFI</a:t>
            </a:r>
            <a:r>
              <a:rPr kumimoji="1" lang="ja-JP" altLang="en-US" b="1" dirty="0">
                <a:solidFill>
                  <a:schemeClr val="bg1"/>
                </a:solidFill>
              </a:rPr>
              <a:t>がスタート　</a:t>
            </a:r>
            <a:r>
              <a:rPr kumimoji="1" lang="en-US" altLang="ja-JP" b="1" dirty="0">
                <a:solidFill>
                  <a:schemeClr val="bg1"/>
                </a:solidFill>
              </a:rPr>
              <a:t>2</a:t>
            </a:r>
            <a:r>
              <a:rPr kumimoji="1" lang="ja-JP" altLang="en-US" b="1" dirty="0">
                <a:solidFill>
                  <a:schemeClr val="bg1"/>
                </a:solidFill>
              </a:rPr>
              <a:t>月</a:t>
            </a:r>
            <a:r>
              <a:rPr kumimoji="1" lang="en-US" altLang="ja-JP" b="1" dirty="0">
                <a:solidFill>
                  <a:schemeClr val="bg1"/>
                </a:solidFill>
              </a:rPr>
              <a:t>28</a:t>
            </a:r>
            <a:r>
              <a:rPr kumimoji="1" lang="ja-JP" altLang="en-US" b="1" dirty="0">
                <a:solidFill>
                  <a:schemeClr val="bg1"/>
                </a:solidFill>
              </a:rPr>
              <a:t>日締め切り</a:t>
            </a:r>
          </a:p>
        </p:txBody>
      </p:sp>
    </p:spTree>
    <p:extLst>
      <p:ext uri="{BB962C8B-B14F-4D97-AF65-F5344CB8AC3E}">
        <p14:creationId xmlns:p14="http://schemas.microsoft.com/office/powerpoint/2010/main" val="31048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FA26922-3D4F-43B2-89C0-85396AE84508}"/>
              </a:ext>
            </a:extLst>
          </p:cNvPr>
          <p:cNvPicPr>
            <a:picLocks noChangeAspect="1"/>
          </p:cNvPicPr>
          <p:nvPr/>
        </p:nvPicPr>
        <p:blipFill rotWithShape="1">
          <a:blip r:embed="rId2">
            <a:extLst>
              <a:ext uri="{28A0092B-C50C-407E-A947-70E740481C1C}">
                <a14:useLocalDpi xmlns:a14="http://schemas.microsoft.com/office/drawing/2010/main" val="0"/>
              </a:ext>
            </a:extLst>
          </a:blip>
          <a:srcRect b="5755"/>
          <a:stretch/>
        </p:blipFill>
        <p:spPr>
          <a:xfrm>
            <a:off x="322216" y="822406"/>
            <a:ext cx="6677609" cy="4694991"/>
          </a:xfrm>
          <a:prstGeom prst="rect">
            <a:avLst/>
          </a:prstGeom>
        </p:spPr>
      </p:pic>
      <p:pic>
        <p:nvPicPr>
          <p:cNvPr id="4" name="図 3">
            <a:extLst>
              <a:ext uri="{FF2B5EF4-FFF2-40B4-BE49-F238E27FC236}">
                <a16:creationId xmlns:a16="http://schemas.microsoft.com/office/drawing/2014/main" id="{DD85376F-611A-4B78-843D-EE21913F2A0A}"/>
              </a:ext>
            </a:extLst>
          </p:cNvPr>
          <p:cNvPicPr>
            <a:picLocks noChangeAspect="1"/>
          </p:cNvPicPr>
          <p:nvPr/>
        </p:nvPicPr>
        <p:blipFill rotWithShape="1">
          <a:blip r:embed="rId3"/>
          <a:srcRect l="33086" t="26667" r="18305" b="11928"/>
          <a:stretch/>
        </p:blipFill>
        <p:spPr>
          <a:xfrm>
            <a:off x="7260956" y="822405"/>
            <a:ext cx="4809464" cy="3645289"/>
          </a:xfrm>
          <a:prstGeom prst="rect">
            <a:avLst/>
          </a:prstGeom>
        </p:spPr>
      </p:pic>
      <p:sp>
        <p:nvSpPr>
          <p:cNvPr id="6" name="テキスト ボックス 5">
            <a:extLst>
              <a:ext uri="{FF2B5EF4-FFF2-40B4-BE49-F238E27FC236}">
                <a16:creationId xmlns:a16="http://schemas.microsoft.com/office/drawing/2014/main" id="{160085E9-F496-4C18-ABF2-1A419F9D1250}"/>
              </a:ext>
            </a:extLst>
          </p:cNvPr>
          <p:cNvSpPr txBox="1"/>
          <p:nvPr/>
        </p:nvSpPr>
        <p:spPr>
          <a:xfrm>
            <a:off x="322217" y="5651421"/>
            <a:ext cx="11547567" cy="923330"/>
          </a:xfrm>
          <a:prstGeom prst="rect">
            <a:avLst/>
          </a:prstGeom>
          <a:noFill/>
        </p:spPr>
        <p:txBody>
          <a:bodyPr wrap="square">
            <a:spAutoFit/>
          </a:bodyPr>
          <a:lstStyle/>
          <a:p>
            <a:r>
              <a:rPr lang="ja-JP" altLang="en-US" dirty="0"/>
              <a:t>①課題全体：予算規模</a:t>
            </a:r>
            <a:r>
              <a:rPr lang="en-US" altLang="ja-JP" dirty="0"/>
              <a:t>10</a:t>
            </a:r>
            <a:r>
              <a:rPr lang="ja-JP" altLang="en-US" dirty="0"/>
              <a:t>～</a:t>
            </a:r>
            <a:r>
              <a:rPr lang="en-US" altLang="ja-JP" dirty="0"/>
              <a:t>30</a:t>
            </a:r>
            <a:r>
              <a:rPr lang="ja-JP" altLang="en-US" dirty="0"/>
              <a:t>億円／年程度。事業期間</a:t>
            </a:r>
            <a:r>
              <a:rPr lang="en-US" altLang="ja-JP" dirty="0"/>
              <a:t>5</a:t>
            </a:r>
            <a:r>
              <a:rPr lang="ja-JP" altLang="en-US" dirty="0"/>
              <a:t>年。１つの課題は複数のサブ課題で構成され、</a:t>
            </a:r>
            <a:br>
              <a:rPr lang="en-US" altLang="ja-JP" dirty="0"/>
            </a:br>
            <a:r>
              <a:rPr lang="ja-JP" altLang="en-US" dirty="0"/>
              <a:t>　またサブ課題は数十程度の研究開発テーマで構成。</a:t>
            </a:r>
          </a:p>
          <a:p>
            <a:r>
              <a:rPr lang="ja-JP" altLang="en-US" dirty="0"/>
              <a:t>②研究開発テーマ：予算規模数千万円／年程度。事業期間</a:t>
            </a:r>
            <a:r>
              <a:rPr lang="en-US" altLang="ja-JP" dirty="0"/>
              <a:t>1</a:t>
            </a:r>
            <a:r>
              <a:rPr lang="ja-JP" altLang="en-US" dirty="0"/>
              <a:t>～</a:t>
            </a:r>
            <a:r>
              <a:rPr lang="en-US" altLang="ja-JP" dirty="0"/>
              <a:t>5</a:t>
            </a:r>
            <a:r>
              <a:rPr lang="ja-JP" altLang="en-US" dirty="0"/>
              <a:t>年。</a:t>
            </a:r>
            <a:r>
              <a:rPr lang="en-US" altLang="ja-JP" dirty="0"/>
              <a:t>5</a:t>
            </a:r>
            <a:r>
              <a:rPr lang="ja-JP" altLang="en-US" dirty="0"/>
              <a:t>年のものは</a:t>
            </a:r>
            <a:r>
              <a:rPr lang="en-US" altLang="ja-JP" dirty="0"/>
              <a:t>3</a:t>
            </a:r>
            <a:r>
              <a:rPr lang="ja-JP" altLang="en-US" dirty="0"/>
              <a:t>年目でステージゲートを設定。</a:t>
            </a:r>
          </a:p>
        </p:txBody>
      </p:sp>
    </p:spTree>
    <p:extLst>
      <p:ext uri="{BB962C8B-B14F-4D97-AF65-F5344CB8AC3E}">
        <p14:creationId xmlns:p14="http://schemas.microsoft.com/office/powerpoint/2010/main" val="248503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6B13B11-9528-4011-8E11-E952FFAC95AF}"/>
              </a:ext>
            </a:extLst>
          </p:cNvPr>
          <p:cNvSpPr txBox="1"/>
          <p:nvPr/>
        </p:nvSpPr>
        <p:spPr>
          <a:xfrm>
            <a:off x="214393" y="611560"/>
            <a:ext cx="11639228" cy="6135526"/>
          </a:xfrm>
          <a:prstGeom prst="rect">
            <a:avLst/>
          </a:prstGeom>
          <a:noFill/>
        </p:spPr>
        <p:txBody>
          <a:bodyPr wrap="square">
            <a:spAutoFit/>
          </a:bodyPr>
          <a:lstStyle/>
          <a:p>
            <a:pPr marL="71120">
              <a:lnSpc>
                <a:spcPts val="2270"/>
              </a:lnSpc>
            </a:pPr>
            <a:r>
              <a:rPr lang="ja-JP" altLang="ja-JP" sz="1050" dirty="0">
                <a:effectLst/>
                <a:latin typeface="UKIJ CJK"/>
                <a:ea typeface="Noto Sans CJK JP Medium"/>
                <a:cs typeface="UKIJ CJK"/>
              </a:rPr>
              <a:t>＜次期ＳＩＰの課題候補＞</a:t>
            </a:r>
            <a:r>
              <a:rPr lang="ja-JP" altLang="en-US" sz="1050" dirty="0">
                <a:effectLst/>
                <a:latin typeface="UKIJ CJK"/>
                <a:ea typeface="Noto Sans CJK JP Medium"/>
                <a:cs typeface="UKIJ CJK"/>
              </a:rPr>
              <a:t>　　</a:t>
            </a:r>
            <a:endParaRPr lang="ja-JP" altLang="ja-JP" sz="1050" dirty="0">
              <a:effectLst/>
              <a:latin typeface="UKIJ CJK"/>
              <a:ea typeface="UKIJ CJK"/>
              <a:cs typeface="UKIJ CJK"/>
            </a:endParaRPr>
          </a:p>
          <a:p>
            <a:pPr marL="342900" lvl="0" indent="-342900">
              <a:lnSpc>
                <a:spcPts val="2090"/>
              </a:lnSpc>
              <a:buSzPts val="1200"/>
              <a:buFont typeface="AoyagiKouzanFontT"/>
              <a:buChar char="○"/>
              <a:tabLst>
                <a:tab pos="338455" algn="l"/>
              </a:tabLst>
            </a:pPr>
            <a:r>
              <a:rPr lang="ja-JP" altLang="ja-JP" sz="1050" dirty="0">
                <a:effectLst/>
                <a:latin typeface="Noto Sans CJK JP Medium"/>
                <a:ea typeface="AoyagiKouzanFontT"/>
                <a:cs typeface="AoyagiKouzanFontT"/>
              </a:rPr>
              <a:t>豊かな食が提供される持続可能なフードチェーンの構築</a:t>
            </a:r>
            <a:endParaRPr lang="ja-JP" altLang="ja-JP" sz="1000" dirty="0">
              <a:effectLst/>
              <a:latin typeface="Noto Sans CJK JP Medium"/>
              <a:ea typeface="AoyagiKouzanFontT"/>
              <a:cs typeface="AoyagiKouzanFontT"/>
            </a:endParaRPr>
          </a:p>
          <a:p>
            <a:pPr marL="71120" marR="65405" indent="152400" algn="just">
              <a:lnSpc>
                <a:spcPct val="90000"/>
              </a:lnSpc>
            </a:pPr>
            <a:r>
              <a:rPr lang="ja-JP" altLang="ja-JP" sz="1050" dirty="0">
                <a:effectLst/>
                <a:latin typeface="UKIJ CJK"/>
                <a:ea typeface="UKIJ CJK"/>
                <a:cs typeface="UKIJ CJK"/>
              </a:rPr>
              <a:t>食料安全保障やカーボンニュートラル、高齢化社会への対応に向けて、食料の調達、生産、加工・</a:t>
            </a:r>
            <a:r>
              <a:rPr lang="en-US" altLang="ja-JP" sz="1050" dirty="0">
                <a:effectLst/>
                <a:latin typeface="UKIJ CJK"/>
                <a:ea typeface="UKIJ CJK"/>
                <a:cs typeface="UKIJ CJK"/>
              </a:rPr>
              <a:t>  </a:t>
            </a:r>
            <a:r>
              <a:rPr lang="ja-JP" altLang="ja-JP" sz="1050" dirty="0">
                <a:effectLst/>
                <a:latin typeface="UKIJ CJK"/>
                <a:ea typeface="UKIJ CJK"/>
                <a:cs typeface="UKIJ CJK"/>
              </a:rPr>
              <a:t>流通、消費の各段階を通じて、豊かさを確保しつつ、生産性向上と環境負荷低減を同時に実現するフ</a:t>
            </a:r>
            <a:r>
              <a:rPr lang="en-US" altLang="ja-JP" sz="1050" dirty="0">
                <a:effectLst/>
                <a:latin typeface="UKIJ CJK"/>
                <a:ea typeface="UKIJ CJK"/>
                <a:cs typeface="UKIJ CJK"/>
              </a:rPr>
              <a:t>      </a:t>
            </a:r>
            <a:r>
              <a:rPr lang="ja-JP" altLang="ja-JP" sz="1050" dirty="0">
                <a:effectLst/>
                <a:latin typeface="UKIJ CJK"/>
                <a:ea typeface="UKIJ CJK"/>
                <a:cs typeface="UKIJ CJK"/>
              </a:rPr>
              <a:t>ードチェーンを構築する。</a:t>
            </a:r>
          </a:p>
          <a:p>
            <a:pPr marL="71120">
              <a:spcBef>
                <a:spcPts val="10"/>
              </a:spcBef>
              <a:spcAft>
                <a:spcPts val="0"/>
              </a:spcAft>
            </a:pPr>
            <a:r>
              <a:rPr lang="en-US" altLang="ja-JP" sz="700" dirty="0">
                <a:effectLst/>
                <a:latin typeface="UKIJ CJK"/>
                <a:ea typeface="UKIJ CJK"/>
                <a:cs typeface="UKIJ CJK"/>
              </a:rPr>
              <a:t> </a:t>
            </a:r>
            <a:endParaRPr lang="ja-JP" altLang="ja-JP" sz="1050" dirty="0">
              <a:effectLst/>
              <a:latin typeface="UKIJ CJK"/>
              <a:ea typeface="UKIJ CJK"/>
              <a:cs typeface="UKIJ CJK"/>
            </a:endParaRPr>
          </a:p>
          <a:p>
            <a:pPr marL="342900" lvl="0" indent="-342900">
              <a:lnSpc>
                <a:spcPts val="2365"/>
              </a:lnSpc>
              <a:buSzPts val="1200"/>
              <a:buFont typeface="AoyagiKouzanFontT"/>
              <a:buChar char="○"/>
              <a:tabLst>
                <a:tab pos="338455" algn="l"/>
              </a:tabLst>
            </a:pPr>
            <a:r>
              <a:rPr lang="ja-JP" altLang="ja-JP" sz="1050" b="1" dirty="0">
                <a:solidFill>
                  <a:srgbClr val="FF0000"/>
                </a:solidFill>
                <a:effectLst/>
                <a:latin typeface="Noto Sans CJK JP Medium"/>
                <a:ea typeface="AoyagiKouzanFontT"/>
                <a:cs typeface="AoyagiKouzanFontT"/>
              </a:rPr>
              <a:t>統合型ヘルスケアシステムの構築</a:t>
            </a:r>
            <a:endParaRPr lang="ja-JP" altLang="ja-JP" sz="1000" b="1" dirty="0">
              <a:solidFill>
                <a:srgbClr val="FF0000"/>
              </a:solidFill>
              <a:effectLst/>
              <a:latin typeface="Noto Sans CJK JP Medium"/>
              <a:ea typeface="AoyagiKouzanFontT"/>
              <a:cs typeface="AoyagiKouzanFontT"/>
            </a:endParaRPr>
          </a:p>
          <a:p>
            <a:pPr marL="71120" marR="73660" indent="152400">
              <a:lnSpc>
                <a:spcPct val="90000"/>
              </a:lnSpc>
            </a:pPr>
            <a:r>
              <a:rPr lang="ja-JP" altLang="ja-JP" sz="1050" dirty="0">
                <a:effectLst/>
                <a:latin typeface="UKIJ CJK"/>
                <a:ea typeface="UKIJ CJK"/>
                <a:cs typeface="UKIJ CJK"/>
              </a:rPr>
              <a:t>患者や消費者のニーズに対し、医療・ヘルスケア等の限られたリソースを、デジタル化や自動化技術で</a:t>
            </a:r>
            <a:r>
              <a:rPr lang="en-US" altLang="ja-JP" sz="1050" dirty="0">
                <a:effectLst/>
                <a:latin typeface="UKIJ CJK"/>
                <a:ea typeface="UKIJ CJK"/>
                <a:cs typeface="UKIJ CJK"/>
              </a:rPr>
              <a:t>       </a:t>
            </a:r>
            <a:r>
              <a:rPr lang="ja-JP" altLang="ja-JP" sz="1050" spc="-5" dirty="0">
                <a:effectLst/>
                <a:latin typeface="UKIJ CJK"/>
                <a:ea typeface="UKIJ CJK"/>
                <a:cs typeface="UKIJ CJK"/>
              </a:rPr>
              <a:t>最大限有効かつ迅速にマ</a:t>
            </a:r>
            <a:r>
              <a:rPr lang="ja-JP" altLang="ja-JP" sz="1050" dirty="0">
                <a:effectLst/>
                <a:latin typeface="UKIJ CJK"/>
                <a:ea typeface="UKIJ CJK"/>
                <a:cs typeface="UKIJ CJK"/>
              </a:rPr>
              <a:t>ッチングするシステムを構築する。</a:t>
            </a:r>
          </a:p>
          <a:p>
            <a:pPr marL="71120">
              <a:spcBef>
                <a:spcPts val="15"/>
              </a:spcBef>
              <a:spcAft>
                <a:spcPts val="0"/>
              </a:spcAft>
            </a:pPr>
            <a:r>
              <a:rPr lang="en-US" altLang="ja-JP" sz="700" dirty="0">
                <a:effectLst/>
                <a:latin typeface="UKIJ CJK"/>
                <a:ea typeface="UKIJ CJK"/>
                <a:cs typeface="UKIJ CJK"/>
              </a:rPr>
              <a:t> </a:t>
            </a:r>
            <a:endParaRPr lang="ja-JP" altLang="ja-JP" sz="1050" dirty="0">
              <a:effectLst/>
              <a:latin typeface="UKIJ CJK"/>
              <a:ea typeface="UKIJ CJK"/>
              <a:cs typeface="UKIJ CJK"/>
            </a:endParaRPr>
          </a:p>
          <a:p>
            <a:pPr marL="342900" lvl="0" indent="-342900">
              <a:lnSpc>
                <a:spcPts val="2365"/>
              </a:lnSpc>
              <a:buSzPts val="1200"/>
              <a:buFont typeface="AoyagiKouzanFontT"/>
              <a:buChar char="○"/>
              <a:tabLst>
                <a:tab pos="338455" algn="l"/>
              </a:tabLst>
            </a:pPr>
            <a:r>
              <a:rPr lang="ja-JP" altLang="ja-JP" sz="1050" dirty="0">
                <a:effectLst/>
                <a:latin typeface="Noto Sans CJK JP Medium"/>
                <a:ea typeface="AoyagiKouzanFontT"/>
                <a:cs typeface="AoyagiKouzanFontT"/>
              </a:rPr>
              <a:t>包摂的コミュニティプラットフォームの構築</a:t>
            </a:r>
            <a:endParaRPr lang="ja-JP" altLang="ja-JP" sz="1000" dirty="0">
              <a:effectLst/>
              <a:latin typeface="Noto Sans CJK JP Medium"/>
              <a:ea typeface="AoyagiKouzanFontT"/>
              <a:cs typeface="AoyagiKouzanFontT"/>
            </a:endParaRPr>
          </a:p>
          <a:p>
            <a:pPr marL="71120" marR="70485" indent="152400" algn="just">
              <a:lnSpc>
                <a:spcPct val="90000"/>
              </a:lnSpc>
            </a:pPr>
            <a:r>
              <a:rPr lang="ja-JP" altLang="ja-JP" sz="1050" dirty="0">
                <a:effectLst/>
                <a:latin typeface="UKIJ CJK"/>
                <a:ea typeface="UKIJ CJK"/>
                <a:cs typeface="UKIJ CJK"/>
              </a:rPr>
              <a:t>性別、年齢、障がいなどに関わらず、多様な人々が社会的にも精神的にも豊かで暮らしやすいコミュニティを実現するため、プライバシーを完全に保護しつつ、社会活動への主体的参加を促し、必要なサポートが得られる仕組みを構築する。</a:t>
            </a:r>
            <a:endParaRPr lang="en-US" altLang="ja-JP" sz="1050" dirty="0">
              <a:effectLst/>
              <a:latin typeface="UKIJ CJK"/>
              <a:ea typeface="UKIJ CJK"/>
              <a:cs typeface="UKIJ CJK"/>
            </a:endParaRPr>
          </a:p>
          <a:p>
            <a:pPr marL="71120" marR="70485" indent="152400" algn="just">
              <a:lnSpc>
                <a:spcPct val="90000"/>
              </a:lnSpc>
            </a:pPr>
            <a:endParaRPr lang="en-US" altLang="ja-JP" sz="1050" dirty="0">
              <a:latin typeface="UKIJ CJK"/>
              <a:ea typeface="UKIJ CJK"/>
              <a:cs typeface="UKIJ CJK"/>
            </a:endParaRPr>
          </a:p>
          <a:p>
            <a:pPr marL="342900" lvl="0" indent="-342900">
              <a:lnSpc>
                <a:spcPts val="2240"/>
              </a:lnSpc>
              <a:buSzPts val="1200"/>
              <a:buFont typeface="AoyagiKouzanFontT"/>
              <a:buChar char="○"/>
              <a:tabLst>
                <a:tab pos="338455" algn="l"/>
              </a:tabLst>
            </a:pPr>
            <a:r>
              <a:rPr lang="ja-JP" altLang="ja-JP" sz="1050" dirty="0">
                <a:effectLst/>
                <a:latin typeface="Noto Sans CJK JP Medium"/>
                <a:ea typeface="AoyagiKouzanFontT"/>
                <a:cs typeface="AoyagiKouzanFontT"/>
              </a:rPr>
              <a:t>ポストコロナ時代の学び方・働き方を実現するプラットフォームの構築</a:t>
            </a:r>
          </a:p>
          <a:p>
            <a:pPr marL="71120" marR="65405" indent="152400" algn="just">
              <a:lnSpc>
                <a:spcPct val="90000"/>
              </a:lnSpc>
            </a:pPr>
            <a:r>
              <a:rPr lang="ja-JP" altLang="ja-JP" sz="1050" dirty="0">
                <a:effectLst/>
                <a:latin typeface="UKIJ CJK"/>
                <a:ea typeface="UKIJ CJK"/>
                <a:cs typeface="UKIJ CJK"/>
              </a:rPr>
              <a:t>ポストコロナ社会に向けて、オンラインでも対面と変わらない円滑なコミュニケーションができ、地方に住んでいても大都市と変わらない教育や仕事の機会が提供され、さらに、多様な学び方、働き方が可能</a:t>
            </a:r>
            <a:r>
              <a:rPr lang="en-US" altLang="ja-JP" sz="1050" dirty="0">
                <a:effectLst/>
                <a:latin typeface="UKIJ CJK"/>
                <a:ea typeface="UKIJ CJK"/>
                <a:cs typeface="UKIJ CJK"/>
              </a:rPr>
              <a:t>  </a:t>
            </a:r>
            <a:r>
              <a:rPr lang="ja-JP" altLang="ja-JP" sz="1050" dirty="0">
                <a:effectLst/>
                <a:latin typeface="UKIJ CJK"/>
                <a:ea typeface="UKIJ CJK"/>
                <a:cs typeface="UKIJ CJK"/>
              </a:rPr>
              <a:t>な社会を実現するためのプラットフォームを構築する。</a:t>
            </a:r>
          </a:p>
          <a:p>
            <a:pPr marL="71120">
              <a:spcBef>
                <a:spcPts val="10"/>
              </a:spcBef>
              <a:spcAft>
                <a:spcPts val="0"/>
              </a:spcAft>
            </a:pPr>
            <a:r>
              <a:rPr lang="en-US" altLang="ja-JP" sz="1050" dirty="0">
                <a:effectLst/>
                <a:latin typeface="UKIJ CJK"/>
                <a:ea typeface="UKIJ CJK"/>
                <a:cs typeface="UKIJ CJK"/>
              </a:rPr>
              <a:t> </a:t>
            </a:r>
            <a:endParaRPr lang="ja-JP" altLang="ja-JP" sz="1050" dirty="0">
              <a:effectLst/>
              <a:latin typeface="UKIJ CJK"/>
              <a:ea typeface="UKIJ CJK"/>
              <a:cs typeface="UKIJ CJK"/>
            </a:endParaRPr>
          </a:p>
          <a:p>
            <a:pPr marL="342900" lvl="0" indent="-342900">
              <a:lnSpc>
                <a:spcPts val="2365"/>
              </a:lnSpc>
              <a:buSzPts val="1200"/>
              <a:buFont typeface="AoyagiKouzanFontT"/>
              <a:buChar char="○"/>
              <a:tabLst>
                <a:tab pos="338455" algn="l"/>
              </a:tabLst>
            </a:pPr>
            <a:r>
              <a:rPr lang="ja-JP" altLang="ja-JP" sz="1050" dirty="0">
                <a:effectLst/>
                <a:latin typeface="Noto Sans CJK JP Medium"/>
                <a:ea typeface="AoyagiKouzanFontT"/>
                <a:cs typeface="AoyagiKouzanFontT"/>
              </a:rPr>
              <a:t>海洋安全保障プラットフォームの構築</a:t>
            </a:r>
          </a:p>
          <a:p>
            <a:pPr marL="71120" marR="69215" indent="152400" algn="just">
              <a:lnSpc>
                <a:spcPct val="90000"/>
              </a:lnSpc>
            </a:pPr>
            <a:r>
              <a:rPr lang="ja-JP" altLang="ja-JP" sz="1050" dirty="0">
                <a:effectLst/>
                <a:latin typeface="UKIJ CJK"/>
                <a:ea typeface="UKIJ CJK"/>
                <a:cs typeface="UKIJ CJK"/>
              </a:rPr>
              <a:t>世界有数の海洋国家である我が国にとって安全保障上重要な海洋の保全や利活用を進めるため、海洋の各種データを収集し、資源・エネルギーの確保、気候変動への対応などを推進するプラットフォームを構築する。</a:t>
            </a:r>
          </a:p>
          <a:p>
            <a:pPr marL="71120">
              <a:spcBef>
                <a:spcPts val="10"/>
              </a:spcBef>
              <a:spcAft>
                <a:spcPts val="0"/>
              </a:spcAft>
            </a:pPr>
            <a:r>
              <a:rPr lang="en-US" altLang="ja-JP" sz="1050" dirty="0">
                <a:effectLst/>
                <a:latin typeface="UKIJ CJK"/>
                <a:ea typeface="UKIJ CJK"/>
                <a:cs typeface="UKIJ CJK"/>
              </a:rPr>
              <a:t> </a:t>
            </a:r>
            <a:endParaRPr lang="ja-JP" altLang="ja-JP" sz="1050" dirty="0">
              <a:effectLst/>
              <a:latin typeface="UKIJ CJK"/>
              <a:ea typeface="UKIJ CJK"/>
              <a:cs typeface="UKIJ CJK"/>
            </a:endParaRPr>
          </a:p>
          <a:p>
            <a:pPr marL="342900" lvl="0" indent="-342900">
              <a:lnSpc>
                <a:spcPts val="2370"/>
              </a:lnSpc>
              <a:buSzPts val="1200"/>
              <a:buFont typeface="AoyagiKouzanFontT"/>
              <a:buChar char="○"/>
              <a:tabLst>
                <a:tab pos="338455" algn="l"/>
              </a:tabLst>
            </a:pPr>
            <a:r>
              <a:rPr lang="ja-JP" altLang="ja-JP" sz="1050" b="1" spc="-5" dirty="0">
                <a:solidFill>
                  <a:srgbClr val="FF0000"/>
                </a:solidFill>
                <a:effectLst/>
                <a:latin typeface="Noto Sans CJK JP Medium"/>
                <a:ea typeface="AoyagiKouzanFontT"/>
                <a:cs typeface="AoyagiKouzanFontT"/>
              </a:rPr>
              <a:t>スマートエネルギーマネジメントシステムの構築</a:t>
            </a:r>
            <a:endParaRPr lang="ja-JP" altLang="ja-JP" sz="1050" b="1" dirty="0">
              <a:solidFill>
                <a:srgbClr val="FF0000"/>
              </a:solidFill>
              <a:effectLst/>
              <a:latin typeface="Noto Sans CJK JP Medium"/>
              <a:ea typeface="AoyagiKouzanFontT"/>
              <a:cs typeface="AoyagiKouzanFontT"/>
            </a:endParaRPr>
          </a:p>
          <a:p>
            <a:pPr marL="71120" marR="69850" indent="152400" algn="just">
              <a:lnSpc>
                <a:spcPct val="90000"/>
              </a:lnSpc>
            </a:pPr>
            <a:r>
              <a:rPr lang="ja-JP" altLang="ja-JP" sz="1050" dirty="0">
                <a:effectLst/>
                <a:latin typeface="UKIJ CJK"/>
                <a:ea typeface="UKIJ CJK"/>
                <a:cs typeface="UKIJ CJK"/>
              </a:rPr>
              <a:t>地域において、地域が有する資源や生活形態に応じて、エネルギーの製造、輸送、使用までの各段</a:t>
            </a:r>
            <a:r>
              <a:rPr lang="en-US" altLang="ja-JP" sz="1050" dirty="0">
                <a:effectLst/>
                <a:latin typeface="UKIJ CJK"/>
                <a:ea typeface="UKIJ CJK"/>
                <a:cs typeface="UKIJ CJK"/>
              </a:rPr>
              <a:t>    </a:t>
            </a:r>
            <a:r>
              <a:rPr lang="ja-JP" altLang="ja-JP" sz="1050" dirty="0">
                <a:effectLst/>
                <a:latin typeface="UKIJ CJK"/>
                <a:ea typeface="UKIJ CJK"/>
                <a:cs typeface="UKIJ CJK"/>
              </a:rPr>
              <a:t>階での省エネ、再エネ利用、バッテリー・水素利用を最適に設計管理し、</a:t>
            </a:r>
            <a:r>
              <a:rPr lang="en-US" altLang="ja-JP" sz="1050" dirty="0">
                <a:effectLst/>
                <a:latin typeface="UKIJ CJK"/>
                <a:ea typeface="UKIJ CJK"/>
                <a:cs typeface="UKIJ CJK"/>
              </a:rPr>
              <a:t>CO2  </a:t>
            </a:r>
            <a:r>
              <a:rPr lang="ja-JP" altLang="ja-JP" sz="1050" dirty="0">
                <a:effectLst/>
                <a:latin typeface="UKIJ CJK"/>
                <a:ea typeface="UKIJ CJK"/>
                <a:cs typeface="UKIJ CJK"/>
              </a:rPr>
              <a:t>排出を最小化するとともに、安定供給を実現するマネジメントシステムを構築する。</a:t>
            </a:r>
          </a:p>
          <a:p>
            <a:pPr marL="71120">
              <a:spcBef>
                <a:spcPts val="15"/>
              </a:spcBef>
              <a:spcAft>
                <a:spcPts val="0"/>
              </a:spcAft>
            </a:pPr>
            <a:r>
              <a:rPr lang="en-US" altLang="ja-JP" sz="1050" dirty="0">
                <a:effectLst/>
                <a:latin typeface="UKIJ CJK"/>
                <a:ea typeface="UKIJ CJK"/>
                <a:cs typeface="UKIJ CJK"/>
              </a:rPr>
              <a:t> </a:t>
            </a:r>
            <a:endParaRPr lang="ja-JP" altLang="ja-JP" sz="1050" dirty="0">
              <a:effectLst/>
              <a:latin typeface="UKIJ CJK"/>
              <a:ea typeface="UKIJ CJK"/>
              <a:cs typeface="UKIJ CJK"/>
            </a:endParaRPr>
          </a:p>
          <a:p>
            <a:pPr marL="342900" lvl="0" indent="-342900">
              <a:lnSpc>
                <a:spcPts val="2365"/>
              </a:lnSpc>
              <a:buSzPts val="1200"/>
              <a:buFont typeface="AoyagiKouzanFontT"/>
              <a:buChar char="○"/>
              <a:tabLst>
                <a:tab pos="338455" algn="l"/>
              </a:tabLst>
            </a:pPr>
            <a:r>
              <a:rPr lang="ja-JP" altLang="ja-JP" sz="1050" dirty="0">
                <a:effectLst/>
                <a:latin typeface="Noto Sans CJK JP Medium"/>
                <a:ea typeface="AoyagiKouzanFontT"/>
                <a:cs typeface="AoyagiKouzanFontT"/>
              </a:rPr>
              <a:t>サーキュラーエコノミーシステムの構築</a:t>
            </a:r>
          </a:p>
          <a:p>
            <a:pPr marL="71120" marR="65405" indent="152400" algn="just">
              <a:lnSpc>
                <a:spcPct val="90000"/>
              </a:lnSpc>
            </a:pPr>
            <a:r>
              <a:rPr lang="ja-JP" altLang="ja-JP" sz="1050" dirty="0">
                <a:effectLst/>
                <a:latin typeface="UKIJ CJK"/>
                <a:ea typeface="UKIJ CJK"/>
                <a:cs typeface="UKIJ CJK"/>
              </a:rPr>
              <a:t>大量に使用・廃棄されるプラスチック等の資源循環を加速するため、設計・製造段階から販売・消費、分別・回収、リサイクルの段階までのデータを統合し、サプライチェーン全体として環境負荷を最小化</a:t>
            </a:r>
            <a:r>
              <a:rPr lang="en-US" altLang="ja-JP" sz="1050" dirty="0">
                <a:effectLst/>
                <a:latin typeface="UKIJ CJK"/>
                <a:ea typeface="UKIJ CJK"/>
                <a:cs typeface="UKIJ CJK"/>
              </a:rPr>
              <a:t>     </a:t>
            </a:r>
            <a:r>
              <a:rPr lang="ja-JP" altLang="ja-JP" sz="1050" dirty="0">
                <a:effectLst/>
                <a:latin typeface="UKIJ CJK"/>
                <a:ea typeface="UKIJ CJK"/>
                <a:cs typeface="UKIJ CJK"/>
              </a:rPr>
              <a:t>するシステムを構築する。</a:t>
            </a:r>
          </a:p>
          <a:p>
            <a:pPr marL="71120">
              <a:spcBef>
                <a:spcPts val="10"/>
              </a:spcBef>
              <a:spcAft>
                <a:spcPts val="0"/>
              </a:spcAft>
            </a:pPr>
            <a:r>
              <a:rPr lang="en-US" altLang="ja-JP" sz="1050" dirty="0">
                <a:effectLst/>
                <a:latin typeface="UKIJ CJK"/>
                <a:ea typeface="UKIJ CJK"/>
                <a:cs typeface="UKIJ CJK"/>
              </a:rPr>
              <a:t> </a:t>
            </a:r>
            <a:endParaRPr lang="ja-JP" altLang="ja-JP" sz="1050" dirty="0">
              <a:effectLst/>
              <a:latin typeface="UKIJ CJK"/>
              <a:ea typeface="UKIJ CJK"/>
              <a:cs typeface="UKIJ CJK"/>
            </a:endParaRPr>
          </a:p>
          <a:p>
            <a:pPr marL="342900" lvl="0" indent="-342900">
              <a:lnSpc>
                <a:spcPts val="2365"/>
              </a:lnSpc>
              <a:buSzPts val="1200"/>
              <a:buFont typeface="AoyagiKouzanFontT"/>
              <a:buChar char="○"/>
              <a:tabLst>
                <a:tab pos="338455" algn="l"/>
              </a:tabLst>
            </a:pPr>
            <a:r>
              <a:rPr lang="ja-JP" altLang="ja-JP" sz="1050" b="1" dirty="0">
                <a:solidFill>
                  <a:srgbClr val="FF0000"/>
                </a:solidFill>
                <a:effectLst/>
                <a:latin typeface="Noto Sans CJK JP Medium"/>
                <a:ea typeface="AoyagiKouzanFontT"/>
                <a:cs typeface="AoyagiKouzanFontT"/>
              </a:rPr>
              <a:t>スマート防災ネットワークの構築</a:t>
            </a:r>
          </a:p>
          <a:p>
            <a:pPr marL="71120" marR="70485" indent="152400" algn="just">
              <a:lnSpc>
                <a:spcPct val="90000"/>
              </a:lnSpc>
            </a:pPr>
            <a:r>
              <a:rPr lang="ja-JP" altLang="ja-JP" sz="1050" dirty="0">
                <a:effectLst/>
                <a:latin typeface="UKIJ CJK"/>
                <a:ea typeface="UKIJ CJK"/>
                <a:cs typeface="UKIJ CJK"/>
              </a:rPr>
              <a:t>気候変動等に伴い災害が頻発・激甚化する</a:t>
            </a:r>
            <a:r>
              <a:rPr lang="ja-JP" altLang="ja-JP" sz="1050" spc="5" dirty="0">
                <a:effectLst/>
                <a:latin typeface="UKIJ CJK"/>
                <a:ea typeface="UKIJ CJK"/>
                <a:cs typeface="UKIJ CJK"/>
              </a:rPr>
              <a:t>中で</a:t>
            </a:r>
            <a:r>
              <a:rPr lang="ja-JP" altLang="ja-JP" sz="1050" dirty="0">
                <a:effectLst/>
                <a:latin typeface="UKIJ CJK"/>
                <a:ea typeface="UKIJ CJK"/>
                <a:cs typeface="UKIJ CJK"/>
              </a:rPr>
              <a:t>、災害前後に、地域の特性等を踏まえ災害・被災 </a:t>
            </a:r>
            <a:r>
              <a:rPr lang="ja-JP" altLang="ja-JP" sz="1050" spc="20" dirty="0">
                <a:effectLst/>
                <a:latin typeface="UKIJ CJK"/>
                <a:ea typeface="UKIJ CJK"/>
                <a:cs typeface="UKIJ CJK"/>
              </a:rPr>
              <a:t>情報（</a:t>
            </a:r>
            <a:r>
              <a:rPr lang="ja-JP" altLang="ja-JP" sz="1050" spc="10" dirty="0">
                <a:effectLst/>
                <a:latin typeface="UKIJ CJK"/>
                <a:ea typeface="UKIJ CJK"/>
                <a:cs typeface="UKIJ CJK"/>
              </a:rPr>
              <a:t>災害の種類・規</a:t>
            </a:r>
            <a:r>
              <a:rPr lang="ja-JP" altLang="ja-JP" sz="1050" spc="15" dirty="0">
                <a:effectLst/>
                <a:latin typeface="UKIJ CJK"/>
                <a:ea typeface="UKIJ CJK"/>
                <a:cs typeface="UKIJ CJK"/>
              </a:rPr>
              <a:t>模、被災した</a:t>
            </a:r>
            <a:r>
              <a:rPr lang="ja-JP" altLang="ja-JP" sz="1050" spc="10" dirty="0">
                <a:effectLst/>
                <a:latin typeface="UKIJ CJK"/>
                <a:ea typeface="UKIJ CJK"/>
                <a:cs typeface="UKIJ CJK"/>
              </a:rPr>
              <a:t>個人・構造</a:t>
            </a:r>
            <a:r>
              <a:rPr lang="ja-JP" altLang="ja-JP" sz="1050" spc="15" dirty="0">
                <a:effectLst/>
                <a:latin typeface="UKIJ CJK"/>
                <a:ea typeface="UKIJ CJK"/>
                <a:cs typeface="UKIJ CJK"/>
              </a:rPr>
              <a:t>物・インフラ</a:t>
            </a:r>
            <a:r>
              <a:rPr lang="ja-JP" altLang="ja-JP" sz="1050" dirty="0">
                <a:effectLst/>
                <a:latin typeface="UKIJ CJK"/>
                <a:ea typeface="UKIJ CJK"/>
                <a:cs typeface="UKIJ CJK"/>
              </a:rPr>
              <a:t>等</a:t>
            </a:r>
            <a:r>
              <a:rPr lang="ja-JP" altLang="ja-JP" sz="1050" spc="20" dirty="0">
                <a:effectLst/>
                <a:latin typeface="UKIJ CJK"/>
                <a:ea typeface="UKIJ CJK"/>
                <a:cs typeface="UKIJ CJK"/>
              </a:rPr>
              <a:t>）</a:t>
            </a:r>
            <a:r>
              <a:rPr lang="ja-JP" altLang="ja-JP" sz="1050" spc="15" dirty="0">
                <a:effectLst/>
                <a:latin typeface="UKIJ CJK"/>
                <a:ea typeface="UKIJ CJK"/>
                <a:cs typeface="UKIJ CJK"/>
              </a:rPr>
              <a:t>をきめ細かく</a:t>
            </a:r>
            <a:r>
              <a:rPr lang="ja-JP" altLang="ja-JP" sz="1050" spc="5" dirty="0">
                <a:effectLst/>
                <a:latin typeface="UKIJ CJK"/>
                <a:ea typeface="UKIJ CJK"/>
                <a:cs typeface="UKIJ CJK"/>
              </a:rPr>
              <a:t>予測・収集・共有し</a:t>
            </a:r>
            <a:r>
              <a:rPr lang="ja-JP" altLang="ja-JP" sz="1050" spc="15" dirty="0">
                <a:effectLst/>
                <a:latin typeface="UKIJ CJK"/>
                <a:ea typeface="UKIJ CJK"/>
                <a:cs typeface="UKIJ CJK"/>
              </a:rPr>
              <a:t>、</a:t>
            </a:r>
            <a:r>
              <a:rPr lang="ja-JP" altLang="ja-JP" sz="1050" dirty="0">
                <a:effectLst/>
                <a:latin typeface="UKIJ CJK"/>
                <a:ea typeface="UKIJ CJK"/>
                <a:cs typeface="UKIJ CJK"/>
              </a:rPr>
              <a:t>個 人に応じた防災・避難支援、自治体による迅速な救助・物資提供、民間企業と連携した応急対応な</a:t>
            </a:r>
            <a:r>
              <a:rPr lang="ja-JP" altLang="ja-JP" sz="1050" spc="280" dirty="0">
                <a:effectLst/>
                <a:latin typeface="UKIJ CJK"/>
                <a:ea typeface="UKIJ CJK"/>
                <a:cs typeface="UKIJ CJK"/>
              </a:rPr>
              <a:t> </a:t>
            </a:r>
            <a:r>
              <a:rPr lang="ja-JP" altLang="ja-JP" sz="1050" dirty="0">
                <a:effectLst/>
                <a:latin typeface="UKIJ CJK"/>
                <a:ea typeface="UKIJ CJK"/>
                <a:cs typeface="UKIJ CJK"/>
              </a:rPr>
              <a:t>どを行うネットワークを構築する。</a:t>
            </a:r>
          </a:p>
          <a:p>
            <a:pPr marL="71120">
              <a:spcBef>
                <a:spcPts val="15"/>
              </a:spcBef>
              <a:spcAft>
                <a:spcPts val="0"/>
              </a:spcAft>
            </a:pPr>
            <a:r>
              <a:rPr lang="en-US" altLang="ja-JP" sz="1050" dirty="0">
                <a:effectLst/>
                <a:latin typeface="UKIJ CJK"/>
                <a:ea typeface="UKIJ CJK"/>
                <a:cs typeface="UKIJ CJK"/>
              </a:rPr>
              <a:t> </a:t>
            </a:r>
            <a:endParaRPr lang="ja-JP" altLang="ja-JP" sz="1050" dirty="0">
              <a:effectLst/>
              <a:latin typeface="UKIJ CJK"/>
              <a:ea typeface="UKIJ CJK"/>
              <a:cs typeface="UKIJ CJK"/>
            </a:endParaRPr>
          </a:p>
        </p:txBody>
      </p:sp>
    </p:spTree>
    <p:extLst>
      <p:ext uri="{BB962C8B-B14F-4D97-AF65-F5344CB8AC3E}">
        <p14:creationId xmlns:p14="http://schemas.microsoft.com/office/powerpoint/2010/main" val="215924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6B13B11-9528-4011-8E11-E952FFAC95AF}"/>
              </a:ext>
            </a:extLst>
          </p:cNvPr>
          <p:cNvSpPr txBox="1"/>
          <p:nvPr/>
        </p:nvSpPr>
        <p:spPr>
          <a:xfrm>
            <a:off x="214393" y="611560"/>
            <a:ext cx="11639228" cy="5742598"/>
          </a:xfrm>
          <a:prstGeom prst="rect">
            <a:avLst/>
          </a:prstGeom>
          <a:noFill/>
        </p:spPr>
        <p:txBody>
          <a:bodyPr wrap="square">
            <a:spAutoFit/>
          </a:bodyPr>
          <a:lstStyle/>
          <a:p>
            <a:pPr marL="342900" lvl="0" indent="-342900">
              <a:lnSpc>
                <a:spcPts val="2365"/>
              </a:lnSpc>
              <a:buSzPts val="1200"/>
              <a:buFont typeface="AoyagiKouzanFontT"/>
              <a:buChar char="○"/>
              <a:tabLst>
                <a:tab pos="338455" algn="l"/>
              </a:tabLst>
            </a:pPr>
            <a:r>
              <a:rPr lang="ja-JP" altLang="ja-JP" sz="900" dirty="0">
                <a:effectLst/>
                <a:latin typeface="Noto Sans CJK JP Medium"/>
                <a:ea typeface="AoyagiKouzanFontT"/>
                <a:cs typeface="AoyagiKouzanFontT"/>
              </a:rPr>
              <a:t>スマートインフラマネジメントシステムの構築</a:t>
            </a:r>
          </a:p>
          <a:p>
            <a:pPr marL="71120" marR="69215">
              <a:lnSpc>
                <a:spcPct val="90000"/>
              </a:lnSpc>
            </a:pPr>
            <a:r>
              <a:rPr lang="ja-JP" altLang="ja-JP" sz="900" dirty="0">
                <a:effectLst/>
                <a:latin typeface="UKIJ CJK"/>
                <a:ea typeface="UKIJ CJK"/>
                <a:cs typeface="UKIJ CJK"/>
              </a:rPr>
              <a:t>インフラ・建築物の老朽化が進む中で、デジタルデータにより設計から施工、点検、補修まで一体的な管理を行い、自動化、省人化、長寿命化を推進するハード面も含むシステムを構築する。</a:t>
            </a:r>
          </a:p>
          <a:p>
            <a:pPr marL="71120">
              <a:spcBef>
                <a:spcPts val="15"/>
              </a:spcBef>
              <a:spcAft>
                <a:spcPts val="0"/>
              </a:spcAft>
            </a:pPr>
            <a:r>
              <a:rPr lang="en-US" altLang="ja-JP" sz="900" dirty="0">
                <a:effectLst/>
                <a:latin typeface="UKIJ CJK"/>
                <a:ea typeface="UKIJ CJK"/>
                <a:cs typeface="UKIJ CJK"/>
              </a:rPr>
              <a:t> </a:t>
            </a:r>
            <a:endParaRPr lang="ja-JP" altLang="ja-JP" sz="900" dirty="0">
              <a:effectLst/>
              <a:latin typeface="UKIJ CJK"/>
              <a:ea typeface="UKIJ CJK"/>
              <a:cs typeface="UKIJ CJK"/>
            </a:endParaRPr>
          </a:p>
          <a:p>
            <a:pPr marL="342900" lvl="0" indent="-342900">
              <a:lnSpc>
                <a:spcPts val="2365"/>
              </a:lnSpc>
              <a:spcBef>
                <a:spcPts val="5"/>
              </a:spcBef>
              <a:buSzPts val="1200"/>
              <a:buFont typeface="AoyagiKouzanFontT"/>
              <a:buChar char="○"/>
              <a:tabLst>
                <a:tab pos="338455" algn="l"/>
              </a:tabLst>
            </a:pPr>
            <a:r>
              <a:rPr lang="ja-JP" altLang="ja-JP" sz="1050" b="1" dirty="0">
                <a:solidFill>
                  <a:srgbClr val="FF0000"/>
                </a:solidFill>
                <a:effectLst/>
                <a:latin typeface="Noto Sans CJK JP Medium"/>
                <a:ea typeface="AoyagiKouzanFontT"/>
                <a:cs typeface="AoyagiKouzanFontT"/>
              </a:rPr>
              <a:t>スマートモビリティプラットフォームの構築</a:t>
            </a:r>
          </a:p>
          <a:p>
            <a:pPr marL="71120" marR="68580" indent="152400" algn="just">
              <a:lnSpc>
                <a:spcPct val="90000"/>
              </a:lnSpc>
            </a:pPr>
            <a:r>
              <a:rPr lang="ja-JP" altLang="ja-JP" sz="900" spc="15" dirty="0">
                <a:effectLst/>
                <a:latin typeface="UKIJ CJK"/>
                <a:ea typeface="UKIJ CJK"/>
                <a:cs typeface="UKIJ CJK"/>
              </a:rPr>
              <a:t>移動する人・モノの視点から、移動手段</a:t>
            </a:r>
            <a:r>
              <a:rPr lang="ja-JP" altLang="ja-JP" sz="900" spc="20" dirty="0">
                <a:effectLst/>
                <a:latin typeface="UKIJ CJK"/>
                <a:ea typeface="UKIJ CJK"/>
                <a:cs typeface="UKIJ CJK"/>
              </a:rPr>
              <a:t>（小型モビリティ、自動運転、</a:t>
            </a:r>
            <a:r>
              <a:rPr lang="en-US" altLang="ja-JP" sz="900" dirty="0" err="1">
                <a:effectLst/>
                <a:latin typeface="UKIJ CJK"/>
                <a:ea typeface="UKIJ CJK"/>
                <a:cs typeface="UKIJ CJK"/>
              </a:rPr>
              <a:t>MaaS</a:t>
            </a:r>
            <a:r>
              <a:rPr lang="ja-JP" altLang="ja-JP" sz="900" spc="20" dirty="0">
                <a:effectLst/>
                <a:latin typeface="UKIJ CJK"/>
                <a:ea typeface="UKIJ CJK"/>
                <a:cs typeface="UKIJ CJK"/>
              </a:rPr>
              <a:t>、ドローン等）、交通</a:t>
            </a:r>
            <a:r>
              <a:rPr lang="ja-JP" altLang="ja-JP" sz="900" dirty="0">
                <a:effectLst/>
                <a:latin typeface="UKIJ CJK"/>
                <a:ea typeface="UKIJ CJK"/>
                <a:cs typeface="UKIJ CJK"/>
              </a:rPr>
              <a:t>環境のハード、ソフトをダイナミックに一体化し、安全で環境に優しくシームレスな移動を実現するプラットフォームを構築する。</a:t>
            </a:r>
            <a:endParaRPr lang="en-US" altLang="ja-JP" sz="900" dirty="0">
              <a:effectLst/>
              <a:latin typeface="UKIJ CJK"/>
              <a:ea typeface="UKIJ CJK"/>
              <a:cs typeface="UKIJ CJK"/>
            </a:endParaRPr>
          </a:p>
          <a:p>
            <a:pPr marL="71120" marR="68580" indent="152400" algn="just">
              <a:lnSpc>
                <a:spcPct val="90000"/>
              </a:lnSpc>
            </a:pPr>
            <a:endParaRPr lang="ja-JP" altLang="ja-JP" sz="900" dirty="0">
              <a:effectLst/>
              <a:latin typeface="UKIJ CJK"/>
              <a:ea typeface="UKIJ CJK"/>
              <a:cs typeface="UKIJ CJK"/>
            </a:endParaRPr>
          </a:p>
          <a:p>
            <a:pPr marL="342900" lvl="0" indent="-342900">
              <a:lnSpc>
                <a:spcPts val="2255"/>
              </a:lnSpc>
              <a:buSzPts val="1200"/>
              <a:buFont typeface="AoyagiKouzanFontT"/>
              <a:buChar char="○"/>
              <a:tabLst>
                <a:tab pos="338455" algn="l"/>
              </a:tabLst>
            </a:pPr>
            <a:r>
              <a:rPr lang="en-US" altLang="ja-JP" sz="1050" b="1" dirty="0">
                <a:solidFill>
                  <a:srgbClr val="FF0000"/>
                </a:solidFill>
                <a:effectLst/>
                <a:latin typeface="Noto Sans CJK JP Medium"/>
                <a:ea typeface="AoyagiKouzanFontT"/>
                <a:cs typeface="AoyagiKouzanFontT"/>
              </a:rPr>
              <a:t>AI</a:t>
            </a:r>
            <a:r>
              <a:rPr lang="ja-JP" altLang="ja-JP" sz="1050" b="1" dirty="0">
                <a:solidFill>
                  <a:srgbClr val="FF0000"/>
                </a:solidFill>
                <a:effectLst/>
                <a:latin typeface="Noto Sans CJK JP Medium"/>
                <a:ea typeface="AoyagiKouzanFontT"/>
                <a:cs typeface="AoyagiKouzanFontT"/>
              </a:rPr>
              <a:t>・データの安全・安心な利活用のための基盤技術・ルールの整備</a:t>
            </a:r>
          </a:p>
          <a:p>
            <a:pPr marL="71120" marR="70485" indent="152400">
              <a:lnSpc>
                <a:spcPct val="90000"/>
              </a:lnSpc>
            </a:pPr>
            <a:r>
              <a:rPr lang="en-US" altLang="ja-JP" sz="900" dirty="0">
                <a:effectLst/>
                <a:latin typeface="UKIJ CJK"/>
                <a:ea typeface="UKIJ CJK"/>
                <a:cs typeface="UKIJ CJK"/>
              </a:rPr>
              <a:t>AI </a:t>
            </a:r>
            <a:r>
              <a:rPr lang="ja-JP" altLang="ja-JP" sz="900" dirty="0">
                <a:effectLst/>
                <a:latin typeface="UKIJ CJK"/>
                <a:ea typeface="UKIJ CJK"/>
                <a:cs typeface="UKIJ CJK"/>
              </a:rPr>
              <a:t>の利活用の拡大に当たっては、データの品質と計算能力を向上させるとともに、プライバシー、セキュリティ、倫理などが課題として挙げられる。</a:t>
            </a:r>
          </a:p>
          <a:p>
            <a:pPr marL="71120" marR="73025" indent="152400">
              <a:lnSpc>
                <a:spcPct val="90000"/>
              </a:lnSpc>
            </a:pPr>
            <a:r>
              <a:rPr lang="ja-JP" altLang="ja-JP" sz="900" dirty="0">
                <a:effectLst/>
                <a:latin typeface="UKIJ CJK"/>
                <a:ea typeface="UKIJ CJK"/>
                <a:cs typeface="UKIJ CJK"/>
              </a:rPr>
              <a:t>データの安全・安心な流通を確保しつつ、様々なステークホルダーのニーズに柔軟に対応できるデータ</a:t>
            </a:r>
            <a:r>
              <a:rPr lang="en-US" altLang="ja-JP" sz="900" dirty="0">
                <a:effectLst/>
                <a:latin typeface="UKIJ CJK"/>
                <a:ea typeface="UKIJ CJK"/>
                <a:cs typeface="UKIJ CJK"/>
              </a:rPr>
              <a:t> </a:t>
            </a:r>
            <a:r>
              <a:rPr lang="ja-JP" altLang="ja-JP" sz="900" dirty="0">
                <a:effectLst/>
                <a:latin typeface="UKIJ CJK"/>
                <a:ea typeface="UKIJ CJK"/>
                <a:cs typeface="UKIJ CJK"/>
              </a:rPr>
              <a:t>連携基盤を構築することが期待されている。</a:t>
            </a:r>
            <a:br>
              <a:rPr lang="en-US" altLang="ja-JP" sz="900" dirty="0">
                <a:effectLst/>
                <a:latin typeface="UKIJ CJK"/>
                <a:ea typeface="UKIJ CJK"/>
                <a:cs typeface="UKIJ CJK"/>
              </a:rPr>
            </a:br>
            <a:r>
              <a:rPr lang="ja-JP" altLang="en-US" sz="900" dirty="0">
                <a:effectLst/>
                <a:latin typeface="UKIJ CJK"/>
                <a:ea typeface="UKIJ CJK"/>
                <a:cs typeface="UKIJ CJK"/>
              </a:rPr>
              <a:t>　 </a:t>
            </a:r>
            <a:r>
              <a:rPr lang="en-US" altLang="ja-JP" sz="900" dirty="0">
                <a:effectLst/>
                <a:latin typeface="UKIJ CJK"/>
                <a:ea typeface="UKIJ CJK"/>
                <a:cs typeface="UKIJ CJK"/>
              </a:rPr>
              <a:t>AI </a:t>
            </a:r>
            <a:r>
              <a:rPr lang="ja-JP" altLang="ja-JP" sz="900" dirty="0">
                <a:effectLst/>
                <a:latin typeface="UKIJ CJK"/>
                <a:ea typeface="UKIJ CJK"/>
                <a:cs typeface="UKIJ CJK"/>
              </a:rPr>
              <a:t>戦略の見直しを踏まえ、取り組むべき課題を具体化する。</a:t>
            </a:r>
          </a:p>
          <a:p>
            <a:pPr marL="71120">
              <a:spcBef>
                <a:spcPts val="40"/>
              </a:spcBef>
              <a:spcAft>
                <a:spcPts val="0"/>
              </a:spcAft>
            </a:pPr>
            <a:r>
              <a:rPr lang="en-US" altLang="ja-JP" sz="900" dirty="0">
                <a:effectLst/>
                <a:latin typeface="UKIJ CJK"/>
                <a:ea typeface="UKIJ CJK"/>
                <a:cs typeface="UKIJ CJK"/>
              </a:rPr>
              <a:t> </a:t>
            </a:r>
            <a:endParaRPr lang="ja-JP" altLang="ja-JP" sz="900" dirty="0">
              <a:effectLst/>
              <a:latin typeface="UKIJ CJK"/>
              <a:ea typeface="UKIJ CJK"/>
              <a:cs typeface="UKIJ CJK"/>
            </a:endParaRPr>
          </a:p>
          <a:p>
            <a:pPr marL="342900" lvl="0" indent="-342900">
              <a:lnSpc>
                <a:spcPts val="2365"/>
              </a:lnSpc>
              <a:spcBef>
                <a:spcPts val="5"/>
              </a:spcBef>
              <a:buSzPts val="1200"/>
              <a:buFont typeface="AoyagiKouzanFontT"/>
              <a:buChar char="○"/>
              <a:tabLst>
                <a:tab pos="338455" algn="l"/>
              </a:tabLst>
            </a:pPr>
            <a:r>
              <a:rPr lang="ja-JP" altLang="ja-JP" sz="900" dirty="0">
                <a:effectLst/>
                <a:latin typeface="Noto Sans CJK JP Medium"/>
                <a:ea typeface="AoyagiKouzanFontT"/>
                <a:cs typeface="AoyagiKouzanFontT"/>
              </a:rPr>
              <a:t>先進的量子技術基盤の社会課題への応用促進</a:t>
            </a:r>
          </a:p>
          <a:p>
            <a:pPr marL="71120" marR="67945" indent="152400">
              <a:lnSpc>
                <a:spcPct val="90000"/>
              </a:lnSpc>
            </a:pPr>
            <a:r>
              <a:rPr lang="ja-JP" altLang="ja-JP" sz="900" dirty="0">
                <a:effectLst/>
                <a:latin typeface="UKIJ CJK"/>
                <a:ea typeface="UKIJ CJK"/>
                <a:cs typeface="UKIJ CJK"/>
              </a:rPr>
              <a:t>量子コンピュータの社会実装に向けて、アニール、ゲート、シリコン各方式に応じて、また、古典コンピュータと組み合わせることで、社会課題の解決に適用することが期待されている。</a:t>
            </a:r>
            <a:br>
              <a:rPr lang="en-US" altLang="ja-JP" sz="900" dirty="0">
                <a:effectLst/>
                <a:latin typeface="UKIJ CJK"/>
                <a:ea typeface="UKIJ CJK"/>
                <a:cs typeface="UKIJ CJK"/>
              </a:rPr>
            </a:br>
            <a:r>
              <a:rPr lang="ja-JP" altLang="en-US" sz="900" dirty="0">
                <a:effectLst/>
                <a:latin typeface="UKIJ CJK"/>
                <a:ea typeface="UKIJ CJK"/>
                <a:cs typeface="UKIJ CJK"/>
              </a:rPr>
              <a:t>　 </a:t>
            </a:r>
            <a:r>
              <a:rPr lang="ja-JP" altLang="ja-JP" sz="900" dirty="0">
                <a:effectLst/>
                <a:latin typeface="UKIJ CJK"/>
                <a:ea typeface="UKIJ CJK"/>
                <a:cs typeface="UKIJ CJK"/>
              </a:rPr>
              <a:t>量子技術イノベーション戦略の見直しを踏まえ、取り組むべき課題を具体化する。</a:t>
            </a:r>
          </a:p>
          <a:p>
            <a:pPr marL="71120">
              <a:spcBef>
                <a:spcPts val="60"/>
              </a:spcBef>
              <a:spcAft>
                <a:spcPts val="0"/>
              </a:spcAft>
            </a:pPr>
            <a:r>
              <a:rPr lang="en-US" altLang="ja-JP" sz="900" dirty="0">
                <a:effectLst/>
                <a:latin typeface="UKIJ CJK"/>
                <a:ea typeface="UKIJ CJK"/>
                <a:cs typeface="UKIJ CJK"/>
              </a:rPr>
              <a:t> </a:t>
            </a:r>
            <a:endParaRPr lang="ja-JP" altLang="ja-JP" sz="900" dirty="0">
              <a:effectLst/>
              <a:latin typeface="UKIJ CJK"/>
              <a:ea typeface="UKIJ CJK"/>
              <a:cs typeface="UKIJ CJK"/>
            </a:endParaRPr>
          </a:p>
          <a:p>
            <a:pPr marL="342900" lvl="0" indent="-342900">
              <a:lnSpc>
                <a:spcPts val="2365"/>
              </a:lnSpc>
              <a:buSzPts val="1200"/>
              <a:buFont typeface="AoyagiKouzanFontT"/>
              <a:buChar char="○"/>
              <a:tabLst>
                <a:tab pos="338455" algn="l"/>
              </a:tabLst>
            </a:pPr>
            <a:r>
              <a:rPr lang="ja-JP" altLang="ja-JP" sz="900" dirty="0">
                <a:effectLst/>
                <a:latin typeface="Noto Sans CJK JP Medium"/>
                <a:ea typeface="AoyagiKouzanFontT"/>
                <a:cs typeface="AoyagiKouzanFontT"/>
              </a:rPr>
              <a:t>マテリアルプロセスイノベーション基盤技術の整備</a:t>
            </a:r>
          </a:p>
          <a:p>
            <a:pPr marL="71120" marR="72390" indent="152400">
              <a:lnSpc>
                <a:spcPct val="90000"/>
              </a:lnSpc>
            </a:pPr>
            <a:r>
              <a:rPr lang="ja-JP" altLang="ja-JP" sz="900" dirty="0">
                <a:effectLst/>
                <a:latin typeface="UKIJ CJK"/>
                <a:ea typeface="UKIJ CJK"/>
                <a:cs typeface="UKIJ CJK"/>
              </a:rPr>
              <a:t>大学・国研が有するマテリアルデータを構造化し利活用を推進するとともに、マテリアルプロセスイノベーション拠点において物理、化学、バイオなど各種プロセスの試作・評価を行う。</a:t>
            </a:r>
          </a:p>
          <a:p>
            <a:pPr marL="71120">
              <a:spcBef>
                <a:spcPts val="20"/>
              </a:spcBef>
              <a:spcAft>
                <a:spcPts val="0"/>
              </a:spcAft>
            </a:pPr>
            <a:r>
              <a:rPr lang="en-US" altLang="ja-JP" sz="900" dirty="0">
                <a:effectLst/>
                <a:latin typeface="UKIJ CJK"/>
                <a:ea typeface="UKIJ CJK"/>
                <a:cs typeface="UKIJ CJK"/>
              </a:rPr>
              <a:t> </a:t>
            </a:r>
            <a:endParaRPr lang="ja-JP" altLang="ja-JP" sz="900" dirty="0">
              <a:effectLst/>
              <a:latin typeface="UKIJ CJK"/>
              <a:ea typeface="UKIJ CJK"/>
              <a:cs typeface="UKIJ CJK"/>
            </a:endParaRPr>
          </a:p>
          <a:p>
            <a:pPr marL="342900" lvl="0" indent="-342900">
              <a:lnSpc>
                <a:spcPts val="2365"/>
              </a:lnSpc>
              <a:buSzPts val="1200"/>
              <a:buFont typeface="AoyagiKouzanFontT"/>
              <a:buChar char="○"/>
              <a:tabLst>
                <a:tab pos="338455" algn="l"/>
              </a:tabLst>
            </a:pPr>
            <a:r>
              <a:rPr lang="ja-JP" altLang="ja-JP" sz="900" dirty="0">
                <a:effectLst/>
                <a:latin typeface="Noto Sans CJK JP Medium"/>
                <a:ea typeface="AoyagiKouzanFontT"/>
                <a:cs typeface="AoyagiKouzanFontT"/>
              </a:rPr>
              <a:t>人協調型ロボティクスの拡大に向けた基盤技術・ルールの整備</a:t>
            </a:r>
          </a:p>
          <a:p>
            <a:pPr marL="71120" marR="67310" indent="152400" algn="just">
              <a:lnSpc>
                <a:spcPct val="90000"/>
              </a:lnSpc>
            </a:pPr>
            <a:r>
              <a:rPr lang="ja-JP" altLang="ja-JP" sz="900" dirty="0">
                <a:effectLst/>
                <a:latin typeface="UKIJ CJK"/>
                <a:ea typeface="UKIJ CJK"/>
                <a:cs typeface="UKIJ CJK"/>
              </a:rPr>
              <a:t>人の生活空間でのロボティクスの利用拡大が見込まれる中で、ドアを開ける、モノを運ぶ、階段を登るなどのタスクに応じて、マニピュレータなどの必要な機能を提供するためのハード・ソフトのプラットフォームを</a:t>
            </a:r>
            <a:r>
              <a:rPr lang="en-US" altLang="ja-JP" sz="900" dirty="0">
                <a:effectLst/>
                <a:latin typeface="UKIJ CJK"/>
                <a:ea typeface="UKIJ CJK"/>
                <a:cs typeface="UKIJ CJK"/>
              </a:rPr>
              <a:t>    </a:t>
            </a:r>
            <a:r>
              <a:rPr lang="ja-JP" altLang="ja-JP" sz="900" dirty="0">
                <a:effectLst/>
                <a:latin typeface="UKIJ CJK"/>
                <a:ea typeface="UKIJ CJK"/>
                <a:cs typeface="UKIJ CJK"/>
              </a:rPr>
              <a:t>構築するとともに、人へのリスク評価手法などについて検討を行う。</a:t>
            </a:r>
          </a:p>
          <a:p>
            <a:pPr marL="71120">
              <a:spcBef>
                <a:spcPts val="10"/>
              </a:spcBef>
              <a:spcAft>
                <a:spcPts val="0"/>
              </a:spcAft>
            </a:pPr>
            <a:r>
              <a:rPr lang="en-US" altLang="ja-JP" sz="900" dirty="0">
                <a:effectLst/>
                <a:latin typeface="UKIJ CJK"/>
                <a:ea typeface="UKIJ CJK"/>
                <a:cs typeface="UKIJ CJK"/>
              </a:rPr>
              <a:t> </a:t>
            </a:r>
            <a:endParaRPr lang="ja-JP" altLang="ja-JP" sz="900" dirty="0">
              <a:effectLst/>
              <a:latin typeface="UKIJ CJK"/>
              <a:ea typeface="UKIJ CJK"/>
              <a:cs typeface="UKIJ CJK"/>
            </a:endParaRPr>
          </a:p>
          <a:p>
            <a:pPr marL="342900" lvl="0" indent="-342900">
              <a:lnSpc>
                <a:spcPts val="2365"/>
              </a:lnSpc>
              <a:buSzPts val="1200"/>
              <a:buFont typeface="AoyagiKouzanFontT"/>
              <a:buChar char="○"/>
              <a:tabLst>
                <a:tab pos="338455" algn="l"/>
              </a:tabLst>
            </a:pPr>
            <a:r>
              <a:rPr lang="ja-JP" altLang="ja-JP" sz="900" dirty="0">
                <a:effectLst/>
                <a:latin typeface="Noto Sans CJK JP Medium"/>
                <a:ea typeface="AoyagiKouzanFontT"/>
                <a:cs typeface="AoyagiKouzanFontT"/>
              </a:rPr>
              <a:t>バーチャルエコノミー拡大に向けた基盤技術・ルールの整備</a:t>
            </a:r>
          </a:p>
          <a:p>
            <a:pPr marL="71120" marR="71755" indent="152400" algn="just">
              <a:lnSpc>
                <a:spcPct val="90000"/>
              </a:lnSpc>
            </a:pPr>
            <a:r>
              <a:rPr lang="en-US" altLang="ja-JP" sz="900" dirty="0">
                <a:effectLst/>
                <a:latin typeface="UKIJ CJK"/>
                <a:ea typeface="UKIJ CJK"/>
                <a:cs typeface="UKIJ CJK"/>
              </a:rPr>
              <a:t>GAFAM</a:t>
            </a:r>
            <a:r>
              <a:rPr lang="ja-JP" altLang="ja-JP" sz="900" dirty="0">
                <a:effectLst/>
                <a:latin typeface="UKIJ CJK"/>
                <a:ea typeface="UKIJ CJK"/>
                <a:cs typeface="UKIJ CJK"/>
              </a:rPr>
              <a:t>を中心として、バーチャルエコノミーが拡大する中で、バーチャル空間での個人認証・プライバ</a:t>
            </a:r>
            <a:r>
              <a:rPr lang="ja-JP" altLang="ja-JP" sz="900" spc="-10" dirty="0">
                <a:effectLst/>
                <a:latin typeface="UKIJ CJK"/>
                <a:ea typeface="UKIJ CJK"/>
                <a:cs typeface="UKIJ CJK"/>
              </a:rPr>
              <a:t>シー等のルール、バーチャル空間とつなぐ技術として５感、</a:t>
            </a:r>
            <a:r>
              <a:rPr lang="en-US" altLang="ja-JP" sz="900" dirty="0">
                <a:effectLst/>
                <a:latin typeface="UKIJ CJK"/>
                <a:ea typeface="UKIJ CJK"/>
                <a:cs typeface="UKIJ CJK"/>
              </a:rPr>
              <a:t>BMI</a:t>
            </a:r>
            <a:r>
              <a:rPr lang="en-US" altLang="ja-JP" sz="900" spc="-5" dirty="0">
                <a:effectLst/>
                <a:latin typeface="UKIJ CJK"/>
                <a:ea typeface="UKIJ CJK"/>
                <a:cs typeface="UKIJ CJK"/>
              </a:rPr>
              <a:t> </a:t>
            </a:r>
            <a:r>
              <a:rPr lang="ja-JP" altLang="ja-JP" sz="900" spc="-5" dirty="0">
                <a:effectLst/>
                <a:latin typeface="UKIJ CJK"/>
                <a:ea typeface="UKIJ CJK"/>
                <a:cs typeface="UKIJ CJK"/>
              </a:rPr>
              <a:t>の標準化、バーチャル社会の心身への影響、社会システ</a:t>
            </a:r>
            <a:r>
              <a:rPr lang="ja-JP" altLang="ja-JP" sz="900" spc="-10" dirty="0">
                <a:effectLst/>
                <a:latin typeface="UKIJ CJK"/>
                <a:ea typeface="UKIJ CJK"/>
                <a:cs typeface="UKIJ CJK"/>
              </a:rPr>
              <a:t>ム設計な</a:t>
            </a:r>
            <a:r>
              <a:rPr lang="ja-JP" altLang="ja-JP" sz="900" dirty="0">
                <a:effectLst/>
                <a:latin typeface="UKIJ CJK"/>
                <a:ea typeface="UKIJ CJK"/>
                <a:cs typeface="UKIJ CJK"/>
              </a:rPr>
              <a:t>どについて検討を行う。</a:t>
            </a:r>
          </a:p>
          <a:p>
            <a:pPr marL="71120">
              <a:spcBef>
                <a:spcPts val="45"/>
              </a:spcBef>
              <a:spcAft>
                <a:spcPts val="0"/>
              </a:spcAft>
            </a:pPr>
            <a:r>
              <a:rPr lang="en-US" altLang="ja-JP" sz="900" dirty="0">
                <a:effectLst/>
                <a:latin typeface="UKIJ CJK"/>
                <a:ea typeface="UKIJ CJK"/>
                <a:cs typeface="UKIJ CJK"/>
              </a:rPr>
              <a:t> </a:t>
            </a:r>
            <a:endParaRPr lang="ja-JP" altLang="ja-JP" sz="900" dirty="0">
              <a:effectLst/>
              <a:latin typeface="UKIJ CJK"/>
              <a:ea typeface="UKIJ CJK"/>
              <a:cs typeface="UKIJ CJK"/>
            </a:endParaRPr>
          </a:p>
          <a:p>
            <a:pPr marL="71120">
              <a:lnSpc>
                <a:spcPts val="1990"/>
              </a:lnSpc>
            </a:pPr>
            <a:r>
              <a:rPr lang="ja-JP" altLang="ja-JP" sz="1100" b="1" dirty="0">
                <a:solidFill>
                  <a:srgbClr val="FF0000"/>
                </a:solidFill>
                <a:effectLst/>
                <a:latin typeface="UKIJ CJK"/>
                <a:ea typeface="UKIJ CJK"/>
                <a:cs typeface="UKIJ CJK"/>
              </a:rPr>
              <a:t>（複数の課題をまたぐ横断的な課題）</a:t>
            </a:r>
          </a:p>
          <a:p>
            <a:pPr marL="342900" lvl="0" indent="-342900">
              <a:lnSpc>
                <a:spcPts val="2150"/>
              </a:lnSpc>
              <a:buSzPts val="1200"/>
              <a:buFont typeface="AoyagiKouzanFontT"/>
              <a:buChar char="○"/>
              <a:tabLst>
                <a:tab pos="338455" algn="l"/>
              </a:tabLst>
            </a:pPr>
            <a:r>
              <a:rPr lang="ja-JP" altLang="ja-JP" sz="900" dirty="0">
                <a:effectLst/>
                <a:latin typeface="Noto Sans CJK JP Medium"/>
                <a:ea typeface="AoyagiKouzanFontT"/>
                <a:cs typeface="AoyagiKouzanFontT"/>
              </a:rPr>
              <a:t>スマートコミュニティ、スマートシティ、スマートアイランドの構築</a:t>
            </a:r>
          </a:p>
          <a:p>
            <a:pPr marL="71120" marR="69850" indent="152400" algn="just">
              <a:lnSpc>
                <a:spcPct val="90000"/>
              </a:lnSpc>
            </a:pPr>
            <a:r>
              <a:rPr lang="ja-JP" altLang="ja-JP" sz="900" dirty="0">
                <a:effectLst/>
                <a:latin typeface="UKIJ CJK"/>
                <a:ea typeface="UKIJ CJK"/>
                <a:cs typeface="UKIJ CJK"/>
              </a:rPr>
              <a:t>ヘルスケア、モビリティ、インフラ、防災、資源循環、エネルギー、気候変動など各分野のデータを横断的に連携させることで、都市全体としてリソースの配置や活用を最適化するとともに、新たなサービスを創</a:t>
            </a:r>
            <a:r>
              <a:rPr lang="en-US" altLang="ja-JP" sz="900" dirty="0">
                <a:effectLst/>
                <a:latin typeface="UKIJ CJK"/>
                <a:ea typeface="UKIJ CJK"/>
                <a:cs typeface="UKIJ CJK"/>
              </a:rPr>
              <a:t>    </a:t>
            </a:r>
            <a:r>
              <a:rPr lang="ja-JP" altLang="ja-JP" sz="900" dirty="0">
                <a:effectLst/>
                <a:latin typeface="UKIJ CJK"/>
                <a:ea typeface="UKIJ CJK"/>
                <a:cs typeface="UKIJ CJK"/>
              </a:rPr>
              <a:t>出する。</a:t>
            </a:r>
          </a:p>
        </p:txBody>
      </p:sp>
    </p:spTree>
    <p:extLst>
      <p:ext uri="{BB962C8B-B14F-4D97-AF65-F5344CB8AC3E}">
        <p14:creationId xmlns:p14="http://schemas.microsoft.com/office/powerpoint/2010/main" val="21931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3CBFFB9F-F6B8-4C6A-8547-40D432015108}"/>
              </a:ext>
            </a:extLst>
          </p:cNvPr>
          <p:cNvPicPr>
            <a:picLocks noChangeAspect="1"/>
          </p:cNvPicPr>
          <p:nvPr/>
        </p:nvPicPr>
        <p:blipFill>
          <a:blip r:embed="rId2"/>
          <a:stretch>
            <a:fillRect/>
          </a:stretch>
        </p:blipFill>
        <p:spPr>
          <a:xfrm>
            <a:off x="512149" y="867905"/>
            <a:ext cx="5000340" cy="5579390"/>
          </a:xfrm>
          <a:prstGeom prst="rect">
            <a:avLst/>
          </a:prstGeom>
        </p:spPr>
      </p:pic>
      <p:pic>
        <p:nvPicPr>
          <p:cNvPr id="35" name="図 34">
            <a:extLst>
              <a:ext uri="{FF2B5EF4-FFF2-40B4-BE49-F238E27FC236}">
                <a16:creationId xmlns:a16="http://schemas.microsoft.com/office/drawing/2014/main" id="{7D4F2ADC-B8E2-4339-8E29-68FDB0D82FD5}"/>
              </a:ext>
            </a:extLst>
          </p:cNvPr>
          <p:cNvPicPr>
            <a:picLocks noChangeAspect="1"/>
          </p:cNvPicPr>
          <p:nvPr/>
        </p:nvPicPr>
        <p:blipFill>
          <a:blip r:embed="rId3"/>
          <a:stretch>
            <a:fillRect/>
          </a:stretch>
        </p:blipFill>
        <p:spPr>
          <a:xfrm>
            <a:off x="5651973" y="865038"/>
            <a:ext cx="5522304" cy="5582257"/>
          </a:xfrm>
          <a:prstGeom prst="rect">
            <a:avLst/>
          </a:prstGeom>
        </p:spPr>
      </p:pic>
    </p:spTree>
    <p:extLst>
      <p:ext uri="{BB962C8B-B14F-4D97-AF65-F5344CB8AC3E}">
        <p14:creationId xmlns:p14="http://schemas.microsoft.com/office/powerpoint/2010/main" val="252727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7F4399-8962-4056-BF68-599641A8D465}"/>
              </a:ext>
            </a:extLst>
          </p:cNvPr>
          <p:cNvPicPr>
            <a:picLocks noChangeAspect="1"/>
          </p:cNvPicPr>
          <p:nvPr/>
        </p:nvPicPr>
        <p:blipFill>
          <a:blip r:embed="rId2"/>
          <a:stretch>
            <a:fillRect/>
          </a:stretch>
        </p:blipFill>
        <p:spPr>
          <a:xfrm>
            <a:off x="906153" y="860156"/>
            <a:ext cx="4943723" cy="5486400"/>
          </a:xfrm>
          <a:prstGeom prst="rect">
            <a:avLst/>
          </a:prstGeom>
        </p:spPr>
      </p:pic>
      <p:pic>
        <p:nvPicPr>
          <p:cNvPr id="3" name="図 2">
            <a:extLst>
              <a:ext uri="{FF2B5EF4-FFF2-40B4-BE49-F238E27FC236}">
                <a16:creationId xmlns:a16="http://schemas.microsoft.com/office/drawing/2014/main" id="{0DE422A6-7663-4AA4-8550-71781A57B9AD}"/>
              </a:ext>
            </a:extLst>
          </p:cNvPr>
          <p:cNvPicPr>
            <a:picLocks noChangeAspect="1"/>
          </p:cNvPicPr>
          <p:nvPr/>
        </p:nvPicPr>
        <p:blipFill>
          <a:blip r:embed="rId3"/>
          <a:stretch>
            <a:fillRect/>
          </a:stretch>
        </p:blipFill>
        <p:spPr>
          <a:xfrm>
            <a:off x="6096000" y="860156"/>
            <a:ext cx="4943724" cy="2510625"/>
          </a:xfrm>
          <a:prstGeom prst="rect">
            <a:avLst/>
          </a:prstGeom>
        </p:spPr>
      </p:pic>
    </p:spTree>
    <p:extLst>
      <p:ext uri="{BB962C8B-B14F-4D97-AF65-F5344CB8AC3E}">
        <p14:creationId xmlns:p14="http://schemas.microsoft.com/office/powerpoint/2010/main" val="368622621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942825"/>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3805</Words>
  <Application>Microsoft Office PowerPoint</Application>
  <PresentationFormat>ワイド画面</PresentationFormat>
  <Paragraphs>453</Paragraphs>
  <Slides>32</Slides>
  <Notes>0</Notes>
  <HiddenSlides>0</HiddenSlides>
  <MMClips>0</MMClips>
  <ScaleCrop>false</ScaleCrop>
  <HeadingPairs>
    <vt:vector size="4" baseType="variant">
      <vt:variant>
        <vt:lpstr>テーマ</vt:lpstr>
      </vt:variant>
      <vt:variant>
        <vt:i4>4</vt:i4>
      </vt:variant>
      <vt:variant>
        <vt:lpstr>スライド タイトル</vt:lpstr>
      </vt:variant>
      <vt:variant>
        <vt:i4>32</vt:i4>
      </vt:variant>
    </vt:vector>
  </HeadingPairs>
  <TitlesOfParts>
    <vt:vector size="36" baseType="lpstr">
      <vt:lpstr>デザインの設定</vt:lpstr>
      <vt:lpstr>1_デザインの設定</vt:lpstr>
      <vt:lpstr>2_デザインの設定</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849</cp:revision>
  <dcterms:created xsi:type="dcterms:W3CDTF">2020-10-01T23:40:24Z</dcterms:created>
  <dcterms:modified xsi:type="dcterms:W3CDTF">2022-01-28T00:11:32Z</dcterms:modified>
</cp:coreProperties>
</file>